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74" r:id="rId3"/>
    <p:sldId id="256" r:id="rId4"/>
    <p:sldId id="271" r:id="rId5"/>
    <p:sldId id="266" r:id="rId6"/>
    <p:sldId id="267" r:id="rId7"/>
    <p:sldId id="262" r:id="rId8"/>
    <p:sldId id="263" r:id="rId9"/>
    <p:sldId id="270" r:id="rId10"/>
    <p:sldId id="269" r:id="rId11"/>
    <p:sldId id="257" r:id="rId12"/>
    <p:sldId id="264" r:id="rId13"/>
    <p:sldId id="268" r:id="rId14"/>
    <p:sldId id="259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32E"/>
    <a:srgbClr val="6A86AB"/>
    <a:srgbClr val="B2C5E6"/>
    <a:srgbClr val="527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5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03736-F115-4A4D-98CA-8D5988B79497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4CD3-6239-4CD9-8C09-A531924893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4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4CD3-6239-4CD9-8C09-A531924893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0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4CD3-6239-4CD9-8C09-A531924893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8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987AC-90AB-CC8C-2384-C61EE9620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6ADC71-A79D-4185-E615-0E0442948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6721E-16DB-D492-B803-B87508B5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54C4E-A11C-37F3-D8C7-6CF5A7E2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602E26-AA5E-11A1-FA45-7F57AAD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1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655F0-63DD-270E-3CC6-D2DD1FF5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D7D826-EB49-C835-2259-75B5B23F8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5E6F8-B8BC-F4EB-182C-45F4EB10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5906E-C739-C3B7-6AAF-F1848BD5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68204-2BFF-1458-5113-714EAFE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5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D44F8-E091-BB64-74DA-521968DC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66ED81-874E-9EAC-F46F-9E739CA8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CFB38-C654-5D91-3586-FD8A79CA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1EE002-C2A0-2E41-6AC8-3C8740F6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5690C-B02D-EA4C-6F03-F85E9DD9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26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4919E-A894-7B53-E3D5-AEFCF6FE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B79B-4BE3-A02A-9637-8B166D3F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12501-D073-6B30-9DF5-7E5ACCF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DFCBB-B13F-FEE3-72BE-F59FF566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AB8FB-D71C-78E6-BBB5-60CF2D5C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2A5CB-90CE-C5CB-4D00-B5AE3E3A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FB1F1-4636-532F-4742-475B045DB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9FCE0-E25F-69BA-3F20-EB97C07E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7EB44-4720-C41E-0466-4B31555B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F057F-5389-A4EB-3FAA-4262FD85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1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FC7A8-1406-9BDE-2703-11048C97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5C4E9A-7001-D742-80DB-3A8A8B713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BCA700-4BEF-24A9-A01F-ABABA6E8E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2DD09-A177-00DE-88BA-9199D15A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0FEB0D-BFAD-AA8F-1F01-0A2AD03C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D6B597-ADFD-1ED1-76A7-EC85059F2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45C75-8DA2-A525-E646-FBC85059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26D1C-03C5-F961-4633-61AE6D3AF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928CD9-8063-A0E6-CBA6-DCCBE5ED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3A2646-AD7D-3279-F955-8C98C8CBB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FDA110-0D9B-BEA0-72CD-AD3EE641E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B5663A-D01F-39EE-025E-95C78F06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796BAF-4280-3BC3-F5CE-2B3D3156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FF906E-68CF-C739-0A84-9004287C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0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20D79-7E22-653D-5FC9-5634807E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677942-8F21-2939-03C3-7B2A53BF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3AD5D3-0528-4861-48A1-A2853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18D46F-06AA-2013-F154-4881C511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83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8BE0E-3DF3-488A-D3F6-F6D02136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8D2BBB-F5DE-1F6E-FCB0-A79389C3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086B8-39B9-0684-EDD2-1D785128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1F7B-C1F6-EA62-FF8E-EE603B9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6F7D9-4230-5EB0-CAE8-0338D1F8C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F36A7A-E011-F804-1C42-EF25B574F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CCD1B7-6755-B20A-4B51-45ED011C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524A30-1906-5ACE-C943-0AB8BE9E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A97B2-EC6F-AC8C-51C9-9DF71FBB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40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25796-3D86-6CCB-CFF1-C51C5921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165A36-02A3-66A5-3317-FC3854FCB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19E9B-519F-74C3-8845-A6670FAF4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105F36-7030-A385-BE36-DB2470F5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4F6D3-A7CE-B49C-A4A3-D306B0EF8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B90FB-6B39-7072-4A0E-47C3ACE0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73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42BA84-5246-A66A-A6FC-383FFD08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5E9EF1-7B70-C529-51DD-375F65001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B1669-CC3C-45C3-7440-B04BB8BB0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38295-3CF6-4B48-919A-65EA780D7F76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39BFAF-3550-2555-6543-5DA9E18CB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079F7-CA0C-4D09-46B9-5C03336A5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A839-7B9B-4D7B-99BE-5CD6AC624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66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9.png"/><Relationship Id="rId7" Type="http://schemas.openxmlformats.org/officeDocument/2006/relationships/image" Target="../media/image12.tmp"/><Relationship Id="rId12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mp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A9BF9-A29F-E881-2FE4-596DAEDE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E24EF2-415F-81B9-F4BD-C20B60490F9D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9B8C96-3910-95A0-1E9F-FB9B338F6BB7}"/>
              </a:ext>
            </a:extLst>
          </p:cNvPr>
          <p:cNvSpPr txBox="1"/>
          <p:nvPr/>
        </p:nvSpPr>
        <p:spPr>
          <a:xfrm>
            <a:off x="669302" y="1796801"/>
            <a:ext cx="113875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Region-aware Diagnosis of Clinically Significant Prostate Cancer via </a:t>
            </a:r>
          </a:p>
          <a:p>
            <a:pPr algn="ctr"/>
            <a:r>
              <a:rPr lang="en-US" altLang="zh-CN" sz="2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Semi-supervised Learning Segmentation</a:t>
            </a:r>
            <a:endParaRPr lang="zh-CN" altLang="en-US" sz="28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D08ECD-A1F4-C0EF-EA06-8BF96C6EA5A5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F41FA-717F-2CBD-6881-B65DD5EE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AB9CA1-1596-BD3F-AB3B-85354D911842}"/>
              </a:ext>
            </a:extLst>
          </p:cNvPr>
          <p:cNvSpPr txBox="1"/>
          <p:nvPr/>
        </p:nvSpPr>
        <p:spPr>
          <a:xfrm>
            <a:off x="2505981" y="3244334"/>
            <a:ext cx="80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Guantian Huang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Shouliang Qi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Wei Qian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Xin Shi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Dianning He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aseline="30000"/>
              <a:t>(</a:t>
            </a:r>
            <a:r>
              <a:rPr lang="en-US" altLang="zh-CN" baseline="30000">
                <a:sym typeface="Wingdings" panose="05000000000000000000" pitchFamily="2" charset="2"/>
              </a:rPr>
              <a:t></a:t>
            </a:r>
            <a:r>
              <a:rPr lang="en-US" altLang="zh-CN" baseline="30000"/>
              <a:t>)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2AECD2-3BB0-57B6-A3B4-761D65CB7CD4}"/>
              </a:ext>
            </a:extLst>
          </p:cNvPr>
          <p:cNvSpPr txBox="1"/>
          <p:nvPr/>
        </p:nvSpPr>
        <p:spPr>
          <a:xfrm>
            <a:off x="2087562" y="4107092"/>
            <a:ext cx="8016875" cy="133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hangingPunct="0">
              <a:lnSpc>
                <a:spcPct val="150000"/>
              </a:lnSpc>
              <a:buNone/>
            </a:pP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College of Medicine and Biological Information Engineering, Northeastern University,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Liaoning, China</a:t>
            </a: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altLang="zh-CN" sz="20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School of Health Management, China Medical University, Liaoning, China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C018AD-9BA5-E55B-A167-6D3EFC3571E4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91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2523A-48F4-29D9-DB63-38855CC6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5A3F05-1667-1CA8-4B05-EE8A1C695F31}"/>
              </a:ext>
            </a:extLst>
          </p:cNvPr>
          <p:cNvSpPr/>
          <p:nvPr/>
        </p:nvSpPr>
        <p:spPr>
          <a:xfrm>
            <a:off x="3575720" y="4503752"/>
            <a:ext cx="2868760" cy="1399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7FB5F84-7748-D65D-3DCD-1CC5846A3494}"/>
              </a:ext>
            </a:extLst>
          </p:cNvPr>
          <p:cNvCxnSpPr>
            <a:cxnSpLocks/>
          </p:cNvCxnSpPr>
          <p:nvPr/>
        </p:nvCxnSpPr>
        <p:spPr>
          <a:xfrm>
            <a:off x="5543007" y="5244675"/>
            <a:ext cx="915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CC108F-7B49-3929-2B1F-21ECC74444A1}"/>
              </a:ext>
            </a:extLst>
          </p:cNvPr>
          <p:cNvCxnSpPr>
            <a:cxnSpLocks/>
          </p:cNvCxnSpPr>
          <p:nvPr/>
        </p:nvCxnSpPr>
        <p:spPr>
          <a:xfrm>
            <a:off x="5166611" y="5231314"/>
            <a:ext cx="468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14BC3BD-9869-88BD-8F39-49A6F97EDCD3}"/>
              </a:ext>
            </a:extLst>
          </p:cNvPr>
          <p:cNvSpPr/>
          <p:nvPr/>
        </p:nvSpPr>
        <p:spPr>
          <a:xfrm>
            <a:off x="5166611" y="4825914"/>
            <a:ext cx="2304538" cy="7921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9C3E19A-E325-AFD8-5CF0-04C0DC3620B4}"/>
              </a:ext>
            </a:extLst>
          </p:cNvPr>
          <p:cNvCxnSpPr>
            <a:cxnSpLocks/>
          </p:cNvCxnSpPr>
          <p:nvPr/>
        </p:nvCxnSpPr>
        <p:spPr>
          <a:xfrm>
            <a:off x="6630759" y="5244675"/>
            <a:ext cx="483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7EA78D2-47A8-2D97-63E9-5AD34AD06716}"/>
              </a:ext>
            </a:extLst>
          </p:cNvPr>
          <p:cNvCxnSpPr>
            <a:cxnSpLocks/>
          </p:cNvCxnSpPr>
          <p:nvPr/>
        </p:nvCxnSpPr>
        <p:spPr>
          <a:xfrm>
            <a:off x="6711787" y="5244675"/>
            <a:ext cx="111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8425048-883F-C965-F32B-A73B549DD28B}"/>
              </a:ext>
            </a:extLst>
          </p:cNvPr>
          <p:cNvSpPr/>
          <p:nvPr/>
        </p:nvSpPr>
        <p:spPr>
          <a:xfrm>
            <a:off x="6237685" y="4811992"/>
            <a:ext cx="2304538" cy="7921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A45A740-31E8-F99A-37EA-ED0F1AB515B1}"/>
              </a:ext>
            </a:extLst>
          </p:cNvPr>
          <p:cNvCxnSpPr>
            <a:cxnSpLocks/>
          </p:cNvCxnSpPr>
          <p:nvPr/>
        </p:nvCxnSpPr>
        <p:spPr>
          <a:xfrm>
            <a:off x="7436434" y="5244675"/>
            <a:ext cx="483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3EE180C-617F-5F7B-0499-3AD351D8790B}"/>
              </a:ext>
            </a:extLst>
          </p:cNvPr>
          <p:cNvCxnSpPr>
            <a:cxnSpLocks/>
          </p:cNvCxnSpPr>
          <p:nvPr/>
        </p:nvCxnSpPr>
        <p:spPr>
          <a:xfrm>
            <a:off x="7517461" y="5244675"/>
            <a:ext cx="111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A5F25C2-E6FF-F0F9-1FD4-969BD3692F84}"/>
              </a:ext>
            </a:extLst>
          </p:cNvPr>
          <p:cNvSpPr/>
          <p:nvPr/>
        </p:nvSpPr>
        <p:spPr>
          <a:xfrm>
            <a:off x="7043359" y="4810486"/>
            <a:ext cx="2304538" cy="792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CE4ADC5-F4EC-D31B-D6DD-ED8294C196B7}"/>
              </a:ext>
            </a:extLst>
          </p:cNvPr>
          <p:cNvCxnSpPr>
            <a:cxnSpLocks/>
          </p:cNvCxnSpPr>
          <p:nvPr/>
        </p:nvCxnSpPr>
        <p:spPr>
          <a:xfrm>
            <a:off x="8267626" y="5244675"/>
            <a:ext cx="483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37B3A5A-62FC-278B-172D-775C5D8C0349}"/>
              </a:ext>
            </a:extLst>
          </p:cNvPr>
          <p:cNvCxnSpPr>
            <a:cxnSpLocks/>
          </p:cNvCxnSpPr>
          <p:nvPr/>
        </p:nvCxnSpPr>
        <p:spPr>
          <a:xfrm>
            <a:off x="8348653" y="5244675"/>
            <a:ext cx="111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0B4FAC1-B810-FC56-FA51-6C657491BCB1}"/>
              </a:ext>
            </a:extLst>
          </p:cNvPr>
          <p:cNvSpPr/>
          <p:nvPr/>
        </p:nvSpPr>
        <p:spPr>
          <a:xfrm>
            <a:off x="7880551" y="4807491"/>
            <a:ext cx="2304538" cy="792185"/>
          </a:xfrm>
          <a:prstGeom prst="rect">
            <a:avLst/>
          </a:prstGeom>
          <a:solidFill>
            <a:srgbClr val="C9AFC0"/>
          </a:solidFill>
          <a:ln w="76200">
            <a:solidFill>
              <a:srgbClr val="C9AFC0"/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A6A6ADB-E37B-38B0-2A11-ECD3F35FC98F}"/>
              </a:ext>
            </a:extLst>
          </p:cNvPr>
          <p:cNvCxnSpPr>
            <a:cxnSpLocks/>
          </p:cNvCxnSpPr>
          <p:nvPr/>
        </p:nvCxnSpPr>
        <p:spPr>
          <a:xfrm>
            <a:off x="9560943" y="4652950"/>
            <a:ext cx="598999" cy="560363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D81F93-236F-EC32-1E00-E3F11597D2BB}"/>
              </a:ext>
            </a:extLst>
          </p:cNvPr>
          <p:cNvCxnSpPr>
            <a:cxnSpLocks/>
          </p:cNvCxnSpPr>
          <p:nvPr/>
        </p:nvCxnSpPr>
        <p:spPr>
          <a:xfrm>
            <a:off x="8781122" y="5055031"/>
            <a:ext cx="1358949" cy="16955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0621925-DAC9-AABC-466B-750E0AD2A5DA}"/>
              </a:ext>
            </a:extLst>
          </p:cNvPr>
          <p:cNvCxnSpPr>
            <a:cxnSpLocks/>
          </p:cNvCxnSpPr>
          <p:nvPr/>
        </p:nvCxnSpPr>
        <p:spPr>
          <a:xfrm flipV="1">
            <a:off x="8775309" y="5231314"/>
            <a:ext cx="1372238" cy="56153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DA08EC-E3FC-8CCC-68B1-25AFA8EDAA8C}"/>
              </a:ext>
            </a:extLst>
          </p:cNvPr>
          <p:cNvCxnSpPr>
            <a:cxnSpLocks/>
          </p:cNvCxnSpPr>
          <p:nvPr/>
        </p:nvCxnSpPr>
        <p:spPr>
          <a:xfrm flipV="1">
            <a:off x="9564325" y="5208083"/>
            <a:ext cx="589613" cy="198792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立方体 18">
            <a:extLst>
              <a:ext uri="{FF2B5EF4-FFF2-40B4-BE49-F238E27FC236}">
                <a16:creationId xmlns:a16="http://schemas.microsoft.com/office/drawing/2014/main" id="{6E5291E7-031D-D374-6D9F-BBBFEF4CC7EA}"/>
              </a:ext>
            </a:extLst>
          </p:cNvPr>
          <p:cNvSpPr/>
          <p:nvPr/>
        </p:nvSpPr>
        <p:spPr>
          <a:xfrm flipH="1">
            <a:off x="9136707" y="5056537"/>
            <a:ext cx="2421547" cy="657153"/>
          </a:xfrm>
          <a:prstGeom prst="cube">
            <a:avLst>
              <a:gd name="adj" fmla="val 46988"/>
            </a:avLst>
          </a:prstGeom>
          <a:solidFill>
            <a:schemeClr val="accent1">
              <a:lumMod val="40000"/>
              <a:lumOff val="60000"/>
              <a:alpha val="99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0"/>
          </a:effectLst>
          <a:scene3d>
            <a:camera prst="isometricRightUp">
              <a:rot lat="2400000" lon="1908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3E3D9B6-193A-66C2-BCE3-CB9B18043216}"/>
              </a:ext>
            </a:extLst>
          </p:cNvPr>
          <p:cNvCxnSpPr>
            <a:cxnSpLocks/>
          </p:cNvCxnSpPr>
          <p:nvPr/>
        </p:nvCxnSpPr>
        <p:spPr>
          <a:xfrm>
            <a:off x="9164843" y="5245585"/>
            <a:ext cx="975229" cy="5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A09045A-B706-8EA6-2895-4AA02AAC68B1}"/>
              </a:ext>
            </a:extLst>
          </p:cNvPr>
          <p:cNvCxnSpPr>
            <a:cxnSpLocks/>
          </p:cNvCxnSpPr>
          <p:nvPr/>
        </p:nvCxnSpPr>
        <p:spPr>
          <a:xfrm>
            <a:off x="9578950" y="5249828"/>
            <a:ext cx="111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0949DC5-0D97-107B-C8E0-44975E6F3F88}"/>
              </a:ext>
            </a:extLst>
          </p:cNvPr>
          <p:cNvCxnSpPr>
            <a:cxnSpLocks/>
          </p:cNvCxnSpPr>
          <p:nvPr/>
        </p:nvCxnSpPr>
        <p:spPr>
          <a:xfrm>
            <a:off x="10800589" y="5244675"/>
            <a:ext cx="241716" cy="6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963B783-20A0-5E07-8F50-489CF0FC52C8}"/>
              </a:ext>
            </a:extLst>
          </p:cNvPr>
          <p:cNvSpPr/>
          <p:nvPr/>
        </p:nvSpPr>
        <p:spPr>
          <a:xfrm>
            <a:off x="4996245" y="6209458"/>
            <a:ext cx="304796" cy="24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5B86FF-351C-8A01-4685-D55DDF0E6B35}"/>
              </a:ext>
            </a:extLst>
          </p:cNvPr>
          <p:cNvSpPr txBox="1"/>
          <p:nvPr/>
        </p:nvSpPr>
        <p:spPr>
          <a:xfrm>
            <a:off x="5148643" y="6209460"/>
            <a:ext cx="75617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Conv1</a:t>
            </a:r>
            <a:endParaRPr lang="zh-CN" altLang="en-US" sz="1185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E6D4E1-D7D7-EE58-2A93-1FAA0BE541BA}"/>
              </a:ext>
            </a:extLst>
          </p:cNvPr>
          <p:cNvSpPr/>
          <p:nvPr/>
        </p:nvSpPr>
        <p:spPr>
          <a:xfrm>
            <a:off x="6162774" y="6250039"/>
            <a:ext cx="304796" cy="2438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47CC3F-7D4B-842C-A69E-36C045F17B18}"/>
              </a:ext>
            </a:extLst>
          </p:cNvPr>
          <p:cNvSpPr txBox="1"/>
          <p:nvPr/>
        </p:nvSpPr>
        <p:spPr>
          <a:xfrm>
            <a:off x="6315177" y="6250041"/>
            <a:ext cx="1131561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185"/>
              <a:t>Conv2</a:t>
            </a:r>
            <a:endParaRPr lang="zh-CN" altLang="en-US" sz="1185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663567-6EF8-2E29-81E2-6C94FB010D72}"/>
              </a:ext>
            </a:extLst>
          </p:cNvPr>
          <p:cNvSpPr/>
          <p:nvPr/>
        </p:nvSpPr>
        <p:spPr>
          <a:xfrm>
            <a:off x="6937247" y="6250039"/>
            <a:ext cx="304796" cy="2438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2240BD-224E-585B-F0B8-A06755EED4D1}"/>
              </a:ext>
            </a:extLst>
          </p:cNvPr>
          <p:cNvSpPr txBox="1"/>
          <p:nvPr/>
        </p:nvSpPr>
        <p:spPr>
          <a:xfrm>
            <a:off x="7089644" y="6250041"/>
            <a:ext cx="75617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185" dirty="0"/>
              <a:t>Conv3</a:t>
            </a:r>
            <a:endParaRPr lang="zh-CN" altLang="en-US" sz="1185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03EA927-ED0A-5114-9AD9-50EB35D20EEB}"/>
              </a:ext>
            </a:extLst>
          </p:cNvPr>
          <p:cNvSpPr/>
          <p:nvPr/>
        </p:nvSpPr>
        <p:spPr>
          <a:xfrm>
            <a:off x="7683736" y="6250039"/>
            <a:ext cx="304796" cy="2438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536E6D-9322-24D0-0BBE-9D2CA333D19B}"/>
              </a:ext>
            </a:extLst>
          </p:cNvPr>
          <p:cNvSpPr txBox="1"/>
          <p:nvPr/>
        </p:nvSpPr>
        <p:spPr>
          <a:xfrm>
            <a:off x="7836134" y="6250041"/>
            <a:ext cx="75617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185" dirty="0"/>
              <a:t>Conv4</a:t>
            </a:r>
            <a:endParaRPr lang="zh-CN" altLang="en-US" sz="1185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CB45299-70A2-D721-876D-98A9D0EF5722}"/>
              </a:ext>
            </a:extLst>
          </p:cNvPr>
          <p:cNvSpPr/>
          <p:nvPr/>
        </p:nvSpPr>
        <p:spPr>
          <a:xfrm>
            <a:off x="8411573" y="6250039"/>
            <a:ext cx="304796" cy="243836"/>
          </a:xfrm>
          <a:prstGeom prst="rect">
            <a:avLst/>
          </a:prstGeom>
          <a:solidFill>
            <a:srgbClr val="C9AFC0"/>
          </a:solidFill>
          <a:ln w="76200">
            <a:solidFill>
              <a:srgbClr val="C9AFC0"/>
            </a:solidFill>
          </a:ln>
          <a:scene3d>
            <a:camera prst="isometricOffAxis2Right">
              <a:rot lat="600000" lon="17400000" rev="0"/>
            </a:camera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F129FC-6802-058A-7098-885068BAA37D}"/>
              </a:ext>
            </a:extLst>
          </p:cNvPr>
          <p:cNvSpPr txBox="1"/>
          <p:nvPr/>
        </p:nvSpPr>
        <p:spPr>
          <a:xfrm>
            <a:off x="8563969" y="6250041"/>
            <a:ext cx="75617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185" dirty="0"/>
              <a:t>Conv5</a:t>
            </a:r>
            <a:endParaRPr lang="zh-CN" altLang="en-US" sz="1185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3EBFE75-9417-A5D9-1FF0-0C33D449F9C3}"/>
              </a:ext>
            </a:extLst>
          </p:cNvPr>
          <p:cNvCxnSpPr>
            <a:cxnSpLocks/>
          </p:cNvCxnSpPr>
          <p:nvPr/>
        </p:nvCxnSpPr>
        <p:spPr>
          <a:xfrm flipV="1">
            <a:off x="4139994" y="5244675"/>
            <a:ext cx="264570" cy="1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E0651A0-AF02-68F0-FC0B-CCEB8E04E194}"/>
              </a:ext>
            </a:extLst>
          </p:cNvPr>
          <p:cNvSpPr txBox="1"/>
          <p:nvPr/>
        </p:nvSpPr>
        <p:spPr>
          <a:xfrm>
            <a:off x="3629558" y="5084660"/>
            <a:ext cx="761269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Input</a:t>
            </a:r>
            <a:endParaRPr lang="zh-CN" altLang="en-US" sz="1185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1A5F085-F1C0-0B7B-014F-1FC0BFBF8242}"/>
              </a:ext>
            </a:extLst>
          </p:cNvPr>
          <p:cNvSpPr txBox="1"/>
          <p:nvPr/>
        </p:nvSpPr>
        <p:spPr>
          <a:xfrm>
            <a:off x="6075503" y="5713690"/>
            <a:ext cx="761269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185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185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D6BE6E3-5B46-C150-692E-2F6168E09E23}"/>
              </a:ext>
            </a:extLst>
          </p:cNvPr>
          <p:cNvSpPr txBox="1"/>
          <p:nvPr/>
        </p:nvSpPr>
        <p:spPr>
          <a:xfrm>
            <a:off x="6983967" y="5750290"/>
            <a:ext cx="761269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185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185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DA895C-D712-0130-D9D6-442EC7C3122F}"/>
              </a:ext>
            </a:extLst>
          </p:cNvPr>
          <p:cNvSpPr txBox="1"/>
          <p:nvPr/>
        </p:nvSpPr>
        <p:spPr>
          <a:xfrm>
            <a:off x="7726329" y="5761050"/>
            <a:ext cx="761269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185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185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5D5E429-8872-5CF7-4651-239084344DBB}"/>
              </a:ext>
            </a:extLst>
          </p:cNvPr>
          <p:cNvSpPr txBox="1"/>
          <p:nvPr/>
        </p:nvSpPr>
        <p:spPr>
          <a:xfrm>
            <a:off x="8558876" y="5768719"/>
            <a:ext cx="761269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185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185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031E81-DC59-3BB4-F4CD-E9DB24393282}"/>
              </a:ext>
            </a:extLst>
          </p:cNvPr>
          <p:cNvSpPr txBox="1"/>
          <p:nvPr/>
        </p:nvSpPr>
        <p:spPr>
          <a:xfrm>
            <a:off x="5104868" y="5000935"/>
            <a:ext cx="88986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SPD-conv</a:t>
            </a:r>
            <a:endParaRPr lang="zh-CN" altLang="en-US" sz="1185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8BB66D-1FE7-4F1A-387E-B401BC9B0969}"/>
              </a:ext>
            </a:extLst>
          </p:cNvPr>
          <p:cNvSpPr txBox="1"/>
          <p:nvPr/>
        </p:nvSpPr>
        <p:spPr>
          <a:xfrm>
            <a:off x="6392122" y="4980844"/>
            <a:ext cx="88986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SPD-conv</a:t>
            </a:r>
            <a:endParaRPr lang="zh-CN" altLang="en-US" sz="1185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257F62-6E21-19C9-D827-D0EED0C282DE}"/>
              </a:ext>
            </a:extLst>
          </p:cNvPr>
          <p:cNvSpPr txBox="1"/>
          <p:nvPr/>
        </p:nvSpPr>
        <p:spPr>
          <a:xfrm>
            <a:off x="7268531" y="4980843"/>
            <a:ext cx="88986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SPD-conv</a:t>
            </a:r>
            <a:endParaRPr lang="zh-CN" altLang="en-US" sz="1185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95487F1-B7B9-6B23-8614-27ECC22280FA}"/>
              </a:ext>
            </a:extLst>
          </p:cNvPr>
          <p:cNvSpPr txBox="1"/>
          <p:nvPr/>
        </p:nvSpPr>
        <p:spPr>
          <a:xfrm>
            <a:off x="8030413" y="5002609"/>
            <a:ext cx="889866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85" b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SPD-conv</a:t>
            </a:r>
            <a:endParaRPr lang="zh-CN" altLang="en-US" sz="1185" b="1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7ADA82D-297C-6655-AB43-F1DB15A80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0" y="1890615"/>
            <a:ext cx="2837658" cy="4482257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8C67CA8D-BBB4-6F72-30FE-893EA953552B}"/>
              </a:ext>
            </a:extLst>
          </p:cNvPr>
          <p:cNvGrpSpPr/>
          <p:nvPr/>
        </p:nvGrpSpPr>
        <p:grpSpPr>
          <a:xfrm>
            <a:off x="4385400" y="1796953"/>
            <a:ext cx="6726611" cy="2402801"/>
            <a:chOff x="10386149" y="6233827"/>
            <a:chExt cx="6726611" cy="2402801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ACF598D-A28A-3B45-C712-6E792467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718" y="6339218"/>
              <a:ext cx="5959670" cy="2246368"/>
            </a:xfrm>
            <a:prstGeom prst="rect">
              <a:avLst/>
            </a:prstGeom>
          </p:spPr>
        </p:pic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DA6657D6-E44F-3E57-CAB0-992308FC4D92}"/>
                </a:ext>
              </a:extLst>
            </p:cNvPr>
            <p:cNvSpPr/>
            <p:nvPr/>
          </p:nvSpPr>
          <p:spPr>
            <a:xfrm>
              <a:off x="10386149" y="6233827"/>
              <a:ext cx="6726611" cy="2402801"/>
            </a:xfrm>
            <a:prstGeom prst="roundRect">
              <a:avLst>
                <a:gd name="adj" fmla="val 9801"/>
              </a:avLst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E091070-94B3-682D-68EF-18BA02D559E6}"/>
                </a:ext>
              </a:extLst>
            </p:cNvPr>
            <p:cNvSpPr txBox="1"/>
            <p:nvPr/>
          </p:nvSpPr>
          <p:spPr>
            <a:xfrm>
              <a:off x="10606508" y="6334398"/>
              <a:ext cx="1394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SPD-conv</a:t>
              </a:r>
              <a:endPara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箭头: 右 49">
            <a:extLst>
              <a:ext uri="{FF2B5EF4-FFF2-40B4-BE49-F238E27FC236}">
                <a16:creationId xmlns:a16="http://schemas.microsoft.com/office/drawing/2014/main" id="{53522400-AF4B-ECBC-CE01-EA0766C11163}"/>
              </a:ext>
            </a:extLst>
          </p:cNvPr>
          <p:cNvSpPr/>
          <p:nvPr/>
        </p:nvSpPr>
        <p:spPr>
          <a:xfrm rot="16200000">
            <a:off x="5407031" y="4432471"/>
            <a:ext cx="516340" cy="307777"/>
          </a:xfrm>
          <a:prstGeom prst="rightArrow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FDEC5B1-AE61-9504-BBE2-A62B0ABDF338}"/>
              </a:ext>
            </a:extLst>
          </p:cNvPr>
          <p:cNvSpPr txBox="1"/>
          <p:nvPr/>
        </p:nvSpPr>
        <p:spPr>
          <a:xfrm>
            <a:off x="690690" y="1552061"/>
            <a:ext cx="192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SPD-ResNet 50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BCCFD55-309E-B384-3008-4346EA1A1BC8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77393A5E-F2A1-BC16-B14B-ED0BBFF8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66E9DB3D-A42F-F4B0-DA3E-580FD7E82A27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38BFE8F-7CD3-0294-4AF9-D88E5F4D6606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77DF1A-6BDE-4E0A-BFD7-769B7883FC46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AE060B6-E845-8F03-BFBC-5C2026B191A6}"/>
              </a:ext>
            </a:extLst>
          </p:cNvPr>
          <p:cNvSpPr txBox="1"/>
          <p:nvPr/>
        </p:nvSpPr>
        <p:spPr>
          <a:xfrm>
            <a:off x="1869138" y="929776"/>
            <a:ext cx="966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ClassficationFramework</a:t>
            </a:r>
          </a:p>
        </p:txBody>
      </p:sp>
    </p:spTree>
    <p:extLst>
      <p:ext uri="{BB962C8B-B14F-4D97-AF65-F5344CB8AC3E}">
        <p14:creationId xmlns:p14="http://schemas.microsoft.com/office/powerpoint/2010/main" val="297118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B8A5-5048-A813-D2D2-0ECE39D4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AA210E-3EA4-0BB4-4E70-B74F0DC0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4870" y="3969366"/>
            <a:ext cx="2133424" cy="21334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2E8F19-E2F4-AA68-96B5-368461E9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9907" y="1738361"/>
            <a:ext cx="2133424" cy="2133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9C9870-F9B4-9EAA-7581-DE22686A0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40692" y="3969365"/>
            <a:ext cx="2133424" cy="21334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24AA6-5B43-2EAE-4956-4CCFE84F9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40692" y="1738361"/>
            <a:ext cx="2133424" cy="2133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DC01C-0342-EA20-FB36-9897AEBF1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7781" y="1738361"/>
            <a:ext cx="2133424" cy="2133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E3492B-EDC9-350D-708C-5A80DD320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5773" y="3969366"/>
            <a:ext cx="2133424" cy="21334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60AAA5-3CC4-9D63-42D1-598E6755E090}"/>
              </a:ext>
            </a:extLst>
          </p:cNvPr>
          <p:cNvSpPr txBox="1"/>
          <p:nvPr/>
        </p:nvSpPr>
        <p:spPr>
          <a:xfrm>
            <a:off x="8389942" y="1369119"/>
            <a:ext cx="134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83A899-338B-7C4A-EA33-15E43F751AF5}"/>
              </a:ext>
            </a:extLst>
          </p:cNvPr>
          <p:cNvSpPr txBox="1"/>
          <p:nvPr/>
        </p:nvSpPr>
        <p:spPr>
          <a:xfrm>
            <a:off x="5851371" y="1369119"/>
            <a:ext cx="134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6FB22-101C-1D9C-050A-5B2AB45A3B72}"/>
              </a:ext>
            </a:extLst>
          </p:cNvPr>
          <p:cNvSpPr txBox="1"/>
          <p:nvPr/>
        </p:nvSpPr>
        <p:spPr>
          <a:xfrm>
            <a:off x="10624288" y="1393753"/>
            <a:ext cx="134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ICT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5588D8-7EB1-714D-3076-671DFA3DBA77}"/>
              </a:ext>
            </a:extLst>
          </p:cNvPr>
          <p:cNvSpPr txBox="1"/>
          <p:nvPr/>
        </p:nvSpPr>
        <p:spPr>
          <a:xfrm rot="16200000">
            <a:off x="4885873" y="2468580"/>
            <a:ext cx="59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PZ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07B4DE-C581-A42B-B5BF-7F528A1C5AE5}"/>
              </a:ext>
            </a:extLst>
          </p:cNvPr>
          <p:cNvSpPr txBox="1"/>
          <p:nvPr/>
        </p:nvSpPr>
        <p:spPr>
          <a:xfrm rot="16200000">
            <a:off x="4892163" y="5005455"/>
            <a:ext cx="59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TZ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06A3163-F7FE-C711-2339-F718B503BACC}"/>
              </a:ext>
            </a:extLst>
          </p:cNvPr>
          <p:cNvSpPr/>
          <p:nvPr/>
        </p:nvSpPr>
        <p:spPr>
          <a:xfrm>
            <a:off x="6460860" y="6267082"/>
            <a:ext cx="420914" cy="174172"/>
          </a:xfrm>
          <a:prstGeom prst="roundRect">
            <a:avLst/>
          </a:prstGeom>
          <a:solidFill>
            <a:srgbClr val="5C7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1073DB7-1222-B876-A2B5-62BEDCB118DB}"/>
              </a:ext>
            </a:extLst>
          </p:cNvPr>
          <p:cNvSpPr/>
          <p:nvPr/>
        </p:nvSpPr>
        <p:spPr>
          <a:xfrm>
            <a:off x="9330291" y="6267082"/>
            <a:ext cx="420914" cy="1741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6B5C25-1932-DDE5-0444-DC8D975BE2DA}"/>
              </a:ext>
            </a:extLst>
          </p:cNvPr>
          <p:cNvSpPr txBox="1"/>
          <p:nvPr/>
        </p:nvSpPr>
        <p:spPr>
          <a:xfrm>
            <a:off x="6881774" y="61695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E474A0-4DB1-BB71-2E45-29EFDE060228}"/>
              </a:ext>
            </a:extLst>
          </p:cNvPr>
          <p:cNvSpPr txBox="1"/>
          <p:nvPr/>
        </p:nvSpPr>
        <p:spPr>
          <a:xfrm>
            <a:off x="9751205" y="6169502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1848CDC-98BC-2AAE-30AC-A75A34DC0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41" y="1578902"/>
            <a:ext cx="4222687" cy="194158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50956A8-5097-D648-F5BD-4B94C86DA79B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42ABA34A-0397-BE40-36D2-980E882894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B1044A6-4C3F-EA86-F65E-1A7726DF11EB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ED928E1-3A93-9D51-DB84-F8920EAD5134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9399FC-733E-FE25-EAAF-8D120D30EB2D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549FF82-46B2-1FF6-F265-D28773161886}"/>
              </a:ext>
            </a:extLst>
          </p:cNvPr>
          <p:cNvCxnSpPr>
            <a:cxnSpLocks/>
          </p:cNvCxnSpPr>
          <p:nvPr/>
        </p:nvCxnSpPr>
        <p:spPr>
          <a:xfrm flipH="1">
            <a:off x="6881774" y="2687458"/>
            <a:ext cx="319425" cy="1829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1C03EF0-CEFE-B7A2-DB1B-01E2A78D415C}"/>
              </a:ext>
            </a:extLst>
          </p:cNvPr>
          <p:cNvCxnSpPr>
            <a:cxnSpLocks/>
          </p:cNvCxnSpPr>
          <p:nvPr/>
        </p:nvCxnSpPr>
        <p:spPr>
          <a:xfrm flipH="1">
            <a:off x="9134436" y="2637571"/>
            <a:ext cx="319425" cy="1829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3E7B72E-9AC7-1AC1-EE9D-00A45642CF67}"/>
              </a:ext>
            </a:extLst>
          </p:cNvPr>
          <p:cNvCxnSpPr>
            <a:cxnSpLocks/>
          </p:cNvCxnSpPr>
          <p:nvPr/>
        </p:nvCxnSpPr>
        <p:spPr>
          <a:xfrm flipH="1">
            <a:off x="11369492" y="2649888"/>
            <a:ext cx="319425" cy="1829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1172BD4-8758-B7EC-6CE7-E593EFBFB467}"/>
              </a:ext>
            </a:extLst>
          </p:cNvPr>
          <p:cNvCxnSpPr>
            <a:cxnSpLocks/>
          </p:cNvCxnSpPr>
          <p:nvPr/>
        </p:nvCxnSpPr>
        <p:spPr>
          <a:xfrm flipH="1">
            <a:off x="6893353" y="5205510"/>
            <a:ext cx="296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290A410-F3C7-E405-324A-C970E370B254}"/>
              </a:ext>
            </a:extLst>
          </p:cNvPr>
          <p:cNvCxnSpPr>
            <a:cxnSpLocks/>
          </p:cNvCxnSpPr>
          <p:nvPr/>
        </p:nvCxnSpPr>
        <p:spPr>
          <a:xfrm flipH="1">
            <a:off x="9070421" y="5205510"/>
            <a:ext cx="296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3FF3E95-08F7-036B-933D-89BEE4A73F7A}"/>
              </a:ext>
            </a:extLst>
          </p:cNvPr>
          <p:cNvCxnSpPr>
            <a:cxnSpLocks/>
          </p:cNvCxnSpPr>
          <p:nvPr/>
        </p:nvCxnSpPr>
        <p:spPr>
          <a:xfrm flipH="1">
            <a:off x="11299202" y="5214180"/>
            <a:ext cx="296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C40D1E0-8E45-CBED-2716-DD81D8DE61EA}"/>
              </a:ext>
            </a:extLst>
          </p:cNvPr>
          <p:cNvCxnSpPr>
            <a:cxnSpLocks/>
          </p:cNvCxnSpPr>
          <p:nvPr/>
        </p:nvCxnSpPr>
        <p:spPr>
          <a:xfrm flipV="1">
            <a:off x="6000750" y="3357657"/>
            <a:ext cx="190500" cy="2743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8296617-E178-2724-B53C-7599B472D7E8}"/>
              </a:ext>
            </a:extLst>
          </p:cNvPr>
          <p:cNvCxnSpPr>
            <a:cxnSpLocks/>
          </p:cNvCxnSpPr>
          <p:nvPr/>
        </p:nvCxnSpPr>
        <p:spPr>
          <a:xfrm flipV="1">
            <a:off x="8134174" y="3357657"/>
            <a:ext cx="190500" cy="2743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7854666-639D-8AEF-3E9F-B22611C88161}"/>
              </a:ext>
            </a:extLst>
          </p:cNvPr>
          <p:cNvCxnSpPr>
            <a:cxnSpLocks/>
          </p:cNvCxnSpPr>
          <p:nvPr/>
        </p:nvCxnSpPr>
        <p:spPr>
          <a:xfrm flipV="1">
            <a:off x="10332356" y="3391985"/>
            <a:ext cx="190500" cy="2743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88A4467-C44A-F991-D1ED-26587D465498}"/>
              </a:ext>
            </a:extLst>
          </p:cNvPr>
          <p:cNvSpPr txBox="1"/>
          <p:nvPr/>
        </p:nvSpPr>
        <p:spPr>
          <a:xfrm>
            <a:off x="446625" y="3391985"/>
            <a:ext cx="398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MT = Mean Teacher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ICT = Interpolation consistency training</a:t>
            </a:r>
          </a:p>
        </p:txBody>
      </p:sp>
    </p:spTree>
    <p:extLst>
      <p:ext uri="{BB962C8B-B14F-4D97-AF65-F5344CB8AC3E}">
        <p14:creationId xmlns:p14="http://schemas.microsoft.com/office/powerpoint/2010/main" val="64357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25B1-6D58-792B-E49D-D73A033D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02F9504-B873-212B-F99C-5EE20514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15" y="1648220"/>
            <a:ext cx="6277285" cy="43277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2CD349-226E-D7F5-C0D0-A42B768A62B1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0C18ADB-582B-CACD-0BDA-8256B8DA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FBCDA3-7033-27A5-80C3-769FC60C554B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E74B4A-F127-1C2A-5567-3C091E097567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7088A4-092B-FFFD-A134-21CD9780FC67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01D0B3-78D1-3BED-DE4F-D6DD2746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713" y="1503024"/>
            <a:ext cx="5991156" cy="47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B23-329D-7DE3-8E01-C23644C8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DE709F9-F1BE-95E8-38E4-D74AE150DE25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B4A350-B6E0-2799-0D7C-E282C4A9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2361CD-B804-FF35-A1C9-17A5D4FA6F5A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D7D939-03D4-622C-B8FD-DBA850F45367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B5C52A-1F3E-D2A2-A990-3410A4F2DBF0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D5DC333-D433-4CCE-6997-429B99AA4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63424"/>
              </p:ext>
            </p:extLst>
          </p:nvPr>
        </p:nvGraphicFramePr>
        <p:xfrm>
          <a:off x="2405798" y="1471258"/>
          <a:ext cx="8371003" cy="3432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0221">
                  <a:extLst>
                    <a:ext uri="{9D8B030D-6E8A-4147-A177-3AD203B41FA5}">
                      <a16:colId xmlns:a16="http://schemas.microsoft.com/office/drawing/2014/main" val="3374542310"/>
                    </a:ext>
                  </a:extLst>
                </a:gridCol>
                <a:gridCol w="1318135">
                  <a:extLst>
                    <a:ext uri="{9D8B030D-6E8A-4147-A177-3AD203B41FA5}">
                      <a16:colId xmlns:a16="http://schemas.microsoft.com/office/drawing/2014/main" val="2239359121"/>
                    </a:ext>
                  </a:extLst>
                </a:gridCol>
                <a:gridCol w="1084082">
                  <a:extLst>
                    <a:ext uri="{9D8B030D-6E8A-4147-A177-3AD203B41FA5}">
                      <a16:colId xmlns:a16="http://schemas.microsoft.com/office/drawing/2014/main" val="334203346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4074349582"/>
                    </a:ext>
                  </a:extLst>
                </a:gridCol>
                <a:gridCol w="942680">
                  <a:extLst>
                    <a:ext uri="{9D8B030D-6E8A-4147-A177-3AD203B41FA5}">
                      <a16:colId xmlns:a16="http://schemas.microsoft.com/office/drawing/2014/main" val="3760239394"/>
                    </a:ext>
                  </a:extLst>
                </a:gridCol>
                <a:gridCol w="1179639">
                  <a:extLst>
                    <a:ext uri="{9D8B030D-6E8A-4147-A177-3AD203B41FA5}">
                      <a16:colId xmlns:a16="http://schemas.microsoft.com/office/drawing/2014/main" val="2462053262"/>
                    </a:ext>
                  </a:extLst>
                </a:gridCol>
                <a:gridCol w="1129929">
                  <a:extLst>
                    <a:ext uri="{9D8B030D-6E8A-4147-A177-3AD203B41FA5}">
                      <a16:colId xmlns:a16="http://schemas.microsoft.com/office/drawing/2014/main" val="988426303"/>
                    </a:ext>
                  </a:extLst>
                </a:gridCol>
                <a:gridCol w="896502">
                  <a:extLst>
                    <a:ext uri="{9D8B030D-6E8A-4147-A177-3AD203B41FA5}">
                      <a16:colId xmlns:a16="http://schemas.microsoft.com/office/drawing/2014/main" val="1225052393"/>
                    </a:ext>
                  </a:extLst>
                </a:gridCol>
              </a:tblGrid>
              <a:tr h="534778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ts val="12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026282"/>
                  </a:ext>
                </a:extLst>
              </a:tr>
              <a:tr h="178259">
                <a:tc rowSpan="3"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48.39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6059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Region-aware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8157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33.34%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21.87%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66.68%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53.19%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43612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57.14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73.33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44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Region-aware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70.97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  <a:tabLst>
                          <a:tab pos="38100" algn="l"/>
                        </a:tabLs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75.68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97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15.79%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  <a:tabLst>
                          <a:tab pos="38100" algn="l"/>
                        </a:tabLs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32.45%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-27.27%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30.51%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7640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SPD-Resnet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0786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Region-aware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87.10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8673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35.00%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12.50%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56.25%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5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27.27%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640718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E8C0293-28A7-F961-8D17-B84AE79D7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32113"/>
              </p:ext>
            </p:extLst>
          </p:nvPr>
        </p:nvGraphicFramePr>
        <p:xfrm>
          <a:off x="2405798" y="5529260"/>
          <a:ext cx="8345865" cy="1018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8289">
                  <a:extLst>
                    <a:ext uri="{9D8B030D-6E8A-4147-A177-3AD203B41FA5}">
                      <a16:colId xmlns:a16="http://schemas.microsoft.com/office/drawing/2014/main" val="3988820706"/>
                    </a:ext>
                  </a:extLst>
                </a:gridCol>
                <a:gridCol w="1177734">
                  <a:extLst>
                    <a:ext uri="{9D8B030D-6E8A-4147-A177-3AD203B41FA5}">
                      <a16:colId xmlns:a16="http://schemas.microsoft.com/office/drawing/2014/main" val="810783648"/>
                    </a:ext>
                  </a:extLst>
                </a:gridCol>
                <a:gridCol w="1201633">
                  <a:extLst>
                    <a:ext uri="{9D8B030D-6E8A-4147-A177-3AD203B41FA5}">
                      <a16:colId xmlns:a16="http://schemas.microsoft.com/office/drawing/2014/main" val="1598184007"/>
                    </a:ext>
                  </a:extLst>
                </a:gridCol>
                <a:gridCol w="1203438">
                  <a:extLst>
                    <a:ext uri="{9D8B030D-6E8A-4147-A177-3AD203B41FA5}">
                      <a16:colId xmlns:a16="http://schemas.microsoft.com/office/drawing/2014/main" val="2322619150"/>
                    </a:ext>
                  </a:extLst>
                </a:gridCol>
                <a:gridCol w="1201633">
                  <a:extLst>
                    <a:ext uri="{9D8B030D-6E8A-4147-A177-3AD203B41FA5}">
                      <a16:colId xmlns:a16="http://schemas.microsoft.com/office/drawing/2014/main" val="948359816"/>
                    </a:ext>
                  </a:extLst>
                </a:gridCol>
                <a:gridCol w="1203438">
                  <a:extLst>
                    <a:ext uri="{9D8B030D-6E8A-4147-A177-3AD203B41FA5}">
                      <a16:colId xmlns:a16="http://schemas.microsoft.com/office/drawing/2014/main" val="2152409663"/>
                    </a:ext>
                  </a:extLst>
                </a:gridCol>
                <a:gridCol w="849700">
                  <a:extLst>
                    <a:ext uri="{9D8B030D-6E8A-4147-A177-3AD203B41FA5}">
                      <a16:colId xmlns:a16="http://schemas.microsoft.com/office/drawing/2014/main" val="3628580905"/>
                    </a:ext>
                  </a:extLst>
                </a:gridCol>
              </a:tblGrid>
              <a:tr h="287156">
                <a:tc>
                  <a:txBody>
                    <a:bodyPr/>
                    <a:lstStyle/>
                    <a:p>
                      <a:pPr marL="0" marR="0" indent="144145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47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54.84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31.25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70554"/>
                  </a:ext>
                </a:extLst>
              </a:tr>
              <a:tr h="35197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64.52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86.67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435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SPD-ResNet</a:t>
                      </a:r>
                      <a:endParaRPr lang="zh-CN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61.29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62.50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ct val="100000"/>
                        </a:lnSpc>
                        <a:buNone/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59834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9F20EB7-0B4C-C781-6FFA-067FB89BD012}"/>
              </a:ext>
            </a:extLst>
          </p:cNvPr>
          <p:cNvSpPr txBox="1"/>
          <p:nvPr/>
        </p:nvSpPr>
        <p:spPr>
          <a:xfrm>
            <a:off x="2320073" y="1122267"/>
            <a:ext cx="95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using tumor information alone and incorporating prior knowledge.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14E10-2774-966C-CDB3-CF5CFA5E4183}"/>
              </a:ext>
            </a:extLst>
          </p:cNvPr>
          <p:cNvSpPr txBox="1"/>
          <p:nvPr/>
        </p:nvSpPr>
        <p:spPr>
          <a:xfrm>
            <a:off x="2320073" y="5202076"/>
            <a:ext cx="95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Only prior knowledge.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7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1983-939E-0B66-348D-DEFA0AC71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672461-196F-1E9D-A813-CFB9C7481DDD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C92758-D20C-5C89-1A3B-861C0CCF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505B86-A1DF-53EF-0B3B-A9253C19B1E5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0CB71A-6535-F931-D89A-EDC8F7829B28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4AFD5E-BB3B-07D8-DD38-C11C5A4C672E}"/>
              </a:ext>
            </a:extLst>
          </p:cNvPr>
          <p:cNvSpPr txBox="1"/>
          <p:nvPr/>
        </p:nvSpPr>
        <p:spPr>
          <a:xfrm>
            <a:off x="165370" y="1369119"/>
            <a:ext cx="120266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Insights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anatomy improves performance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Incorporating anatomical information into the diagnostic pipeline significantly enhances prostate cancer classification.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Generalizable approach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Region-aware analysis is not limited to prostate cancer; it can be applied to other diseases where anatomical context matters (e.g., cardiac disease).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Anatomy as a modality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Beyond imaging + clinical data, anatomical structure itself should be treated as a valuable modality that boosts diagnostic accuracy.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4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ABE019-507E-EC7D-06ED-225C00CA942C}"/>
              </a:ext>
            </a:extLst>
          </p:cNvPr>
          <p:cNvSpPr txBox="1"/>
          <p:nvPr/>
        </p:nvSpPr>
        <p:spPr>
          <a:xfrm>
            <a:off x="293451" y="1403447"/>
            <a:ext cx="11605097" cy="428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Small sample size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Current dataset remains relatively limited, reducing robustness of conclusions.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Simplified classification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Study focused only on binary classification (clinically significant vs. non-significant), not more complex diagnostic tasks.</a:t>
            </a:r>
          </a:p>
          <a:p>
            <a:pPr algn="just">
              <a:lnSpc>
                <a:spcPct val="150000"/>
              </a:lnSpc>
            </a:pP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Larger datasets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Expand data collection to improve robustness and generalizability.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Gleason grading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Extend method to support Gleason grading, a clinically relevant task.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integration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Combine region-aware analysis with broader multimodal clinical data to advance prostate cancer diagnosis.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8FEA62-CEBA-E6A8-E002-D79B07330907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C07B16-0A65-D8BC-8FC1-EB3BD5A8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AEB980-7DAA-220D-F25D-A566D63DB794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26155D-AC25-EC58-3157-172D9D3D1A44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440572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720621-1DE0-EC66-BF7D-31ED6DCCC377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CF76-1E67-CEB3-1F89-AAD5EF52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E48D44-ABC2-8B5E-061A-788570617AAC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E539E-EBE5-212A-9A2C-CD1063A986C1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24AE1-3B76-501D-CB62-8E34FEAEAB21}"/>
              </a:ext>
            </a:extLst>
          </p:cNvPr>
          <p:cNvSpPr txBox="1"/>
          <p:nvPr/>
        </p:nvSpPr>
        <p:spPr>
          <a:xfrm>
            <a:off x="4116421" y="2174413"/>
            <a:ext cx="3959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8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78D9C4-A3D0-8E22-47C2-C8E69ACFB2F9}"/>
              </a:ext>
            </a:extLst>
          </p:cNvPr>
          <p:cNvSpPr txBox="1"/>
          <p:nvPr/>
        </p:nvSpPr>
        <p:spPr>
          <a:xfrm>
            <a:off x="2350339" y="3730717"/>
            <a:ext cx="801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Guantian Huang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Shouliang Qi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Wei Qian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Xin Shi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and Dianning He</a:t>
            </a:r>
            <a:r>
              <a:rPr lang="en-US" altLang="zh-CN" sz="1800" baseline="300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aseline="30000"/>
              <a:t>(</a:t>
            </a:r>
            <a:r>
              <a:rPr lang="en-US" altLang="zh-CN" baseline="30000">
                <a:sym typeface="Wingdings" panose="05000000000000000000" pitchFamily="2" charset="2"/>
              </a:rPr>
              <a:t></a:t>
            </a:r>
            <a:r>
              <a:rPr lang="en-US" altLang="zh-CN" baseline="30000"/>
              <a:t>)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798946-B250-1AFE-7BFC-DF2008959BFC}"/>
              </a:ext>
            </a:extLst>
          </p:cNvPr>
          <p:cNvSpPr txBox="1"/>
          <p:nvPr/>
        </p:nvSpPr>
        <p:spPr>
          <a:xfrm>
            <a:off x="8532777" y="5856034"/>
            <a:ext cx="4319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Email:    huanggt@mails.neu.edu.cn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Wechat:  hgt20000307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：   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+86 131 4782 8452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47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3C41-4C1A-9B10-57B9-BC2D6E15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91B68C-6E33-CAB4-286D-223DF661FE58}"/>
              </a:ext>
            </a:extLst>
          </p:cNvPr>
          <p:cNvSpPr txBox="1"/>
          <p:nvPr/>
        </p:nvSpPr>
        <p:spPr>
          <a:xfrm>
            <a:off x="7009318" y="5767608"/>
            <a:ext cx="51826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Gravestock P, Shaw M, Veeratterapillay R, et al. Prostate Cancer Diagnosis: Biopsy Approaches. In: Barber N, Ali A, editors. Urologic Cancers [Internet]. Brisbane (AU): Exon Publications; 2022 Sep 12. 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B603FB-2C14-2C50-3FF5-C2E05D162AD8}"/>
              </a:ext>
            </a:extLst>
          </p:cNvPr>
          <p:cNvSpPr txBox="1"/>
          <p:nvPr/>
        </p:nvSpPr>
        <p:spPr>
          <a:xfrm>
            <a:off x="108934" y="1554223"/>
            <a:ext cx="6525330" cy="374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Prostate cancer is one of the most common malignant tumors in men.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Biopsy remains the gold standard for diagnosis.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Multiparametric MRI (mpMRI) represents a noninvasive imaging modality with significant advances in diagnostic capability.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Prostate Imaging Reporting and Data System (PI-RADS) v2.1 provides an internationally recognized standardized framework for structured radiological assessment.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1076A3-1AE9-C492-BEA8-537C3E2A23B3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CB9FC2-E562-209F-1E5C-4C8A84B71E5C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A3CB568-4525-159F-F089-DF15FDC0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3ED30D9-EAB1-2EAA-6BF3-CA7AAA8852E5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D148DD-CCC3-551D-6961-2176FC848FE0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6D601-776B-F675-A37D-3E316892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7123618" y="1613880"/>
            <a:ext cx="2495010" cy="1815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EBA4C1-4201-3CB3-B38C-1B4C2D8EC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618" y="3654468"/>
            <a:ext cx="4959448" cy="1785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17B0C8-4956-8DD1-58FA-36D66737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>
            <a:fillRect/>
          </a:stretch>
        </p:blipFill>
        <p:spPr>
          <a:xfrm>
            <a:off x="9600659" y="1613880"/>
            <a:ext cx="2495010" cy="18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3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Radiology Assistant : Prostate Cancer - PI-RADS v2.1">
            <a:extLst>
              <a:ext uri="{FF2B5EF4-FFF2-40B4-BE49-F238E27FC236}">
                <a16:creationId xmlns:a16="http://schemas.microsoft.com/office/drawing/2014/main" id="{1B428DC4-42C1-30F2-9F68-31B3995A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02" y="1094625"/>
            <a:ext cx="4640245" cy="51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6CFD29-D92C-DD44-3872-50BA21E3C1C8}"/>
              </a:ext>
            </a:extLst>
          </p:cNvPr>
          <p:cNvSpPr txBox="1"/>
          <p:nvPr/>
        </p:nvSpPr>
        <p:spPr>
          <a:xfrm>
            <a:off x="7085002" y="6194680"/>
            <a:ext cx="4640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From: https://radiologyassistant.nl/abdomen/prostate/prostate-cancer-pi-rads-v2-1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1955B2-3106-DED6-DB8C-43BD49CE5288}"/>
              </a:ext>
            </a:extLst>
          </p:cNvPr>
          <p:cNvSpPr txBox="1"/>
          <p:nvPr/>
        </p:nvSpPr>
        <p:spPr>
          <a:xfrm>
            <a:off x="108934" y="1613880"/>
            <a:ext cx="6382326" cy="2518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Clinical workload and inter-reader variability lead to insufficient quantitative imaging analysis. 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a quantitative AI-assisted diagnostic system is urgently needed.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PI-RADS v2.1 recommends evaluating lesions in the context of prostate zones (e.g., PZ, TZ).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9FCBC2-DEE3-7AF6-06E7-179A820D1219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406AAE-9899-BE3A-27D1-3569391B9CC8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9362A8E-A118-5C9C-9CF0-0551A409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3436AF7-4269-4FB9-B88E-F4E0E72BA23B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8239CC-7F79-027E-685E-1B1D103F5F12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60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A2BBD-E60C-299B-D399-B9F745FC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2A8721E-8792-C427-0FC7-A8BF8F50360D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BDF00C-0A58-F28D-7A80-A1B68FF23356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36E92F1-DE8B-4781-0DCB-D6D20A01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A51540B-1B50-A8D2-E59F-AE4DD4D60D73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6B14C9-15EA-B396-13BA-269B67B9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91" t="-3281" b="-1"/>
          <a:stretch>
            <a:fillRect/>
          </a:stretch>
        </p:blipFill>
        <p:spPr>
          <a:xfrm>
            <a:off x="6358082" y="3816192"/>
            <a:ext cx="2752391" cy="17039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D3F011-990D-925B-0BB5-A4AB609A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491"/>
          <a:stretch>
            <a:fillRect/>
          </a:stretch>
        </p:blipFill>
        <p:spPr>
          <a:xfrm>
            <a:off x="9101507" y="3816192"/>
            <a:ext cx="2842697" cy="170391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0C28A5-6E4F-7F0C-770C-FBA2B0858000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CF793F-62BA-8DD5-8DD4-289F54AA32E2}"/>
              </a:ext>
            </a:extLst>
          </p:cNvPr>
          <p:cNvSpPr txBox="1"/>
          <p:nvPr/>
        </p:nvSpPr>
        <p:spPr>
          <a:xfrm>
            <a:off x="166991" y="6187929"/>
            <a:ext cx="1185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Reference: Chatterjee A,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He D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Fan X, et al., Performance of Ultrafast DCE-MRI for Diagnosis of Prostate Cancer. 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Academic Radiology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(3), 349-358.</a:t>
            </a:r>
            <a:endParaRPr lang="zh-C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533524-514E-7E16-D11A-5352B6D0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60" y="920954"/>
            <a:ext cx="5161905" cy="15238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86E6CB-A6CD-EAD6-D112-22C2AA677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082" y="2368573"/>
            <a:ext cx="5171429" cy="14476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E6AAD9-F2A6-94BD-3CD7-C8CA3B65B643}"/>
              </a:ext>
            </a:extLst>
          </p:cNvPr>
          <p:cNvSpPr txBox="1"/>
          <p:nvPr/>
        </p:nvSpPr>
        <p:spPr>
          <a:xfrm>
            <a:off x="108934" y="1380008"/>
            <a:ext cx="630864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Clinical Imaging Findings: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ADC/T2 perform best in the peripheral zone, but nearly fail in the central zone and anterior fibromuscular stroma.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single indicators: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performance varies significantly across regions.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Value of regional priors: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anatomical zone knowledge enhances model adaptation to heterogeneity.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Gap in Current AI Models: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Current AI models seldom model intra-prostate regional heterogeneity.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9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C9AF-B4BB-70DF-4009-980EB4BA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48E8B8-3ADD-BBFB-90C8-F70A0CB46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7" b="1574"/>
          <a:stretch/>
        </p:blipFill>
        <p:spPr>
          <a:xfrm>
            <a:off x="5462772" y="1721570"/>
            <a:ext cx="1290038" cy="1028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9DD76E-0603-22CE-D707-4FA75F06C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68" y="1765609"/>
            <a:ext cx="449904" cy="449904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915E965C-8928-6AB6-56CF-2255EA22D5E1}"/>
              </a:ext>
            </a:extLst>
          </p:cNvPr>
          <p:cNvSpPr/>
          <p:nvPr/>
        </p:nvSpPr>
        <p:spPr>
          <a:xfrm>
            <a:off x="6866146" y="2228594"/>
            <a:ext cx="678654" cy="104942"/>
          </a:xfrm>
          <a:prstGeom prst="rightArrow">
            <a:avLst/>
          </a:prstGeom>
          <a:solidFill>
            <a:srgbClr val="6A86AB"/>
          </a:solidFill>
          <a:ln>
            <a:solidFill>
              <a:srgbClr val="6A8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C3889E-D796-7887-AB91-FDB2E724298B}"/>
              </a:ext>
            </a:extLst>
          </p:cNvPr>
          <p:cNvSpPr txBox="1"/>
          <p:nvPr/>
        </p:nvSpPr>
        <p:spPr>
          <a:xfrm>
            <a:off x="6765923" y="2271185"/>
            <a:ext cx="128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Experts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ECAEC1-0DB3-DA75-B50E-DA693623DA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8012" y="1727374"/>
            <a:ext cx="1028600" cy="1028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536BD7-A00E-F67B-8B47-9497C9904BB4}"/>
              </a:ext>
            </a:extLst>
          </p:cNvPr>
          <p:cNvSpPr txBox="1"/>
          <p:nvPr/>
        </p:nvSpPr>
        <p:spPr>
          <a:xfrm>
            <a:off x="5520547" y="2722403"/>
            <a:ext cx="1689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Unlabelled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B31B2E-5A0D-CC1B-D446-0599C9F8CB55}"/>
              </a:ext>
            </a:extLst>
          </p:cNvPr>
          <p:cNvSpPr txBox="1"/>
          <p:nvPr/>
        </p:nvSpPr>
        <p:spPr>
          <a:xfrm>
            <a:off x="7638012" y="2734080"/>
            <a:ext cx="1153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Labelled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AE558C-8519-9C4C-3C96-809BE01AFF29}"/>
              </a:ext>
            </a:extLst>
          </p:cNvPr>
          <p:cNvSpPr txBox="1"/>
          <p:nvPr/>
        </p:nvSpPr>
        <p:spPr>
          <a:xfrm>
            <a:off x="10113238" y="2041148"/>
            <a:ext cx="128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AI Segment</a:t>
            </a:r>
          </a:p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Moedl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9923F6-E6D4-E29E-B2E6-C063D8EE7717}"/>
              </a:ext>
            </a:extLst>
          </p:cNvPr>
          <p:cNvSpPr txBox="1"/>
          <p:nvPr/>
        </p:nvSpPr>
        <p:spPr>
          <a:xfrm>
            <a:off x="8955620" y="2252785"/>
            <a:ext cx="128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9B4F43D-8D0A-1E32-9F43-778D7EC6D7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9881" r="16555" b="12177"/>
          <a:stretch/>
        </p:blipFill>
        <p:spPr>
          <a:xfrm rot="5400000">
            <a:off x="5865152" y="4489659"/>
            <a:ext cx="874462" cy="102743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E5097F-33BC-9CE6-469B-C0A6A94DD8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19880" r="17062" b="12347"/>
          <a:stretch/>
        </p:blipFill>
        <p:spPr>
          <a:xfrm rot="5400000">
            <a:off x="5952584" y="4189366"/>
            <a:ext cx="886830" cy="1027427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3A0B87-E0D1-852D-465B-450CC248C0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6" t="21601" r="16387" b="12484"/>
          <a:stretch/>
        </p:blipFill>
        <p:spPr>
          <a:xfrm rot="5400000">
            <a:off x="7436992" y="4466579"/>
            <a:ext cx="964917" cy="9638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A8579C-FE5E-E44A-59A5-4F6202EAF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579" y="4188779"/>
            <a:ext cx="1051290" cy="1028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8E17F6F-861D-9F2A-F4A0-9F3E76E736EE}"/>
              </a:ext>
            </a:extLst>
          </p:cNvPr>
          <p:cNvSpPr txBox="1"/>
          <p:nvPr/>
        </p:nvSpPr>
        <p:spPr>
          <a:xfrm>
            <a:off x="10237899" y="5164894"/>
            <a:ext cx="1790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Prostate cancer Diagnosis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B3C5EE-1B75-8907-C73D-B0B36E9FF1A3}"/>
              </a:ext>
            </a:extLst>
          </p:cNvPr>
          <p:cNvSpPr txBox="1"/>
          <p:nvPr/>
        </p:nvSpPr>
        <p:spPr>
          <a:xfrm>
            <a:off x="7000377" y="4773963"/>
            <a:ext cx="31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5D9DD0-631F-02D0-01A7-F5A2F0D5BE3F}"/>
              </a:ext>
            </a:extLst>
          </p:cNvPr>
          <p:cNvSpPr txBox="1"/>
          <p:nvPr/>
        </p:nvSpPr>
        <p:spPr>
          <a:xfrm>
            <a:off x="5520547" y="5288005"/>
            <a:ext cx="1562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MpMRI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962ECB-1925-8D70-4C65-E689E4673522}"/>
              </a:ext>
            </a:extLst>
          </p:cNvPr>
          <p:cNvSpPr txBox="1"/>
          <p:nvPr/>
        </p:nvSpPr>
        <p:spPr>
          <a:xfrm>
            <a:off x="7704427" y="5411115"/>
            <a:ext cx="681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F8E962-296C-22A3-3DA3-6F801E5CA69E}"/>
              </a:ext>
            </a:extLst>
          </p:cNvPr>
          <p:cNvSpPr txBox="1"/>
          <p:nvPr/>
        </p:nvSpPr>
        <p:spPr>
          <a:xfrm>
            <a:off x="8619169" y="5031636"/>
            <a:ext cx="146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5A7C4BA-EB54-2210-F23F-52F42C933465}"/>
              </a:ext>
            </a:extLst>
          </p:cNvPr>
          <p:cNvSpPr txBox="1"/>
          <p:nvPr/>
        </p:nvSpPr>
        <p:spPr>
          <a:xfrm>
            <a:off x="50773" y="1504012"/>
            <a:ext cx="526554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Leverage prostate anatomical regions as priors knowledge to boost diagnosis.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Pain point: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Manual zone delineation is time-consuming and variable across readers.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Strategy: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Exploit abundant unlabeled ≫ labeled data via semi-supervision to get prostate zones. </a:t>
            </a: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Innovation: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 prostate anatomical regions into Standard AI Diagnostic Workflow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98CCF92A-9FB0-4430-3547-B467489A76D7}"/>
              </a:ext>
            </a:extLst>
          </p:cNvPr>
          <p:cNvSpPr/>
          <p:nvPr/>
        </p:nvSpPr>
        <p:spPr>
          <a:xfrm>
            <a:off x="8853703" y="2235697"/>
            <a:ext cx="1157618" cy="104942"/>
          </a:xfrm>
          <a:prstGeom prst="rightArrow">
            <a:avLst/>
          </a:prstGeom>
          <a:solidFill>
            <a:srgbClr val="6A86AB"/>
          </a:solidFill>
          <a:ln>
            <a:solidFill>
              <a:srgbClr val="6A8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73EA9BA-FEAA-D35C-0805-A1D5952BF730}"/>
              </a:ext>
            </a:extLst>
          </p:cNvPr>
          <p:cNvSpPr/>
          <p:nvPr/>
        </p:nvSpPr>
        <p:spPr>
          <a:xfrm>
            <a:off x="8767100" y="4926694"/>
            <a:ext cx="1157618" cy="104942"/>
          </a:xfrm>
          <a:prstGeom prst="rightArrow">
            <a:avLst/>
          </a:prstGeom>
          <a:solidFill>
            <a:srgbClr val="6A86AB"/>
          </a:solidFill>
          <a:ln>
            <a:solidFill>
              <a:srgbClr val="6A8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6A97C57-7E31-F8B9-6901-B135FB41E3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8100" y="1741020"/>
            <a:ext cx="957340" cy="457176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9A4664A-AA42-6362-A842-1C1F03C1FF68}"/>
              </a:ext>
            </a:extLst>
          </p:cNvPr>
          <p:cNvSpPr/>
          <p:nvPr/>
        </p:nvSpPr>
        <p:spPr>
          <a:xfrm>
            <a:off x="10501378" y="2767013"/>
            <a:ext cx="71566" cy="417031"/>
          </a:xfrm>
          <a:prstGeom prst="rect">
            <a:avLst/>
          </a:prstGeom>
          <a:solidFill>
            <a:srgbClr val="B213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E4043B0-8E36-36CC-91BC-FE72CDC19346}"/>
              </a:ext>
            </a:extLst>
          </p:cNvPr>
          <p:cNvSpPr/>
          <p:nvPr/>
        </p:nvSpPr>
        <p:spPr>
          <a:xfrm rot="16200000">
            <a:off x="9929677" y="2599902"/>
            <a:ext cx="71566" cy="1214972"/>
          </a:xfrm>
          <a:prstGeom prst="rect">
            <a:avLst/>
          </a:prstGeom>
          <a:solidFill>
            <a:srgbClr val="B213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C4CD1310-2683-2DA7-5911-4B9AF6571C92}"/>
              </a:ext>
            </a:extLst>
          </p:cNvPr>
          <p:cNvSpPr/>
          <p:nvPr/>
        </p:nvSpPr>
        <p:spPr>
          <a:xfrm rot="5400000">
            <a:off x="8967499" y="3570436"/>
            <a:ext cx="857937" cy="136868"/>
          </a:xfrm>
          <a:prstGeom prst="rightArrow">
            <a:avLst/>
          </a:prstGeom>
          <a:solidFill>
            <a:srgbClr val="B21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15FDC34-D8DB-A3B5-8BC5-6CD1BFAEB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1446" y="4341919"/>
            <a:ext cx="988926" cy="533892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2D8FFC0-206B-FB89-62CC-C3608295A6A3}"/>
              </a:ext>
            </a:extLst>
          </p:cNvPr>
          <p:cNvSpPr/>
          <p:nvPr/>
        </p:nvSpPr>
        <p:spPr>
          <a:xfrm>
            <a:off x="5462772" y="4102027"/>
            <a:ext cx="6428873" cy="1871567"/>
          </a:xfrm>
          <a:prstGeom prst="roundRect">
            <a:avLst>
              <a:gd name="adj" fmla="val 8220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A7711A5-BB08-1AAC-269D-C11F18ADFC34}"/>
              </a:ext>
            </a:extLst>
          </p:cNvPr>
          <p:cNvSpPr txBox="1"/>
          <p:nvPr/>
        </p:nvSpPr>
        <p:spPr>
          <a:xfrm>
            <a:off x="6964268" y="2690339"/>
            <a:ext cx="48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≫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4222D84-1FCF-267E-B558-E19DAE68A267}"/>
              </a:ext>
            </a:extLst>
          </p:cNvPr>
          <p:cNvSpPr txBox="1"/>
          <p:nvPr/>
        </p:nvSpPr>
        <p:spPr>
          <a:xfrm>
            <a:off x="5481670" y="4089335"/>
            <a:ext cx="31374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Standard Diagnostic Workflow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75C12A9-BC0B-5E6F-861C-DCC154185726}"/>
              </a:ext>
            </a:extLst>
          </p:cNvPr>
          <p:cNvSpPr txBox="1"/>
          <p:nvPr/>
        </p:nvSpPr>
        <p:spPr>
          <a:xfrm>
            <a:off x="9345909" y="2870921"/>
            <a:ext cx="128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B213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Knowledge</a:t>
            </a:r>
            <a:endParaRPr lang="zh-CN" altLang="en-US" b="1">
              <a:solidFill>
                <a:srgbClr val="B213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8FEE058-F4CF-E753-9C12-285DAD52FB68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DC61440-2614-7420-4609-CD6E3D764250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028A987F-B25E-AAFD-0FC7-8E24900E60E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1A9450E6-D02C-14A5-E23B-795AC5175B48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BEA06D-CBBC-1C34-572F-22AF9C716181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2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7713-22DF-306B-AA2F-0C527163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BE02A0-8E1D-D3EF-4122-6AF8E111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812"/>
          <a:stretch>
            <a:fillRect/>
          </a:stretch>
        </p:blipFill>
        <p:spPr>
          <a:xfrm>
            <a:off x="6595353" y="1258625"/>
            <a:ext cx="5596647" cy="46761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FD2C90-6699-E451-4A7E-2EF4420C9FEF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49C0A1B-8E69-F2FF-D030-E33346AE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C1A760-7F27-C3AA-8709-9A363DFAF292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5C0FF9-3427-DEE9-8B68-DA1E1166FD1C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05F060-8DE9-1B1C-4609-FEF013A2B229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Dadaset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F2D9E0-D752-33E9-D221-7013D26A0C48}"/>
              </a:ext>
            </a:extLst>
          </p:cNvPr>
          <p:cNvSpPr txBox="1"/>
          <p:nvPr/>
        </p:nvSpPr>
        <p:spPr>
          <a:xfrm>
            <a:off x="186755" y="1613880"/>
            <a:ext cx="6408598" cy="321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Dataset: ProstateX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Access from: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https://www.cancerimagingarchive.net/collection/prostatex/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Labeled patients:98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Unlabeled patients: 246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Biopsy-confirmed patients: 112</a:t>
            </a:r>
          </a:p>
        </p:txBody>
      </p:sp>
    </p:spTree>
    <p:extLst>
      <p:ext uri="{BB962C8B-B14F-4D97-AF65-F5344CB8AC3E}">
        <p14:creationId xmlns:p14="http://schemas.microsoft.com/office/powerpoint/2010/main" val="12669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980D7-D046-D1B2-40C8-B80547636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353663-CCA0-21BD-15C5-78AC83EFA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5" t="29538" r="37450" b="28206"/>
          <a:stretch>
            <a:fillRect/>
          </a:stretch>
        </p:blipFill>
        <p:spPr>
          <a:xfrm rot="16200000">
            <a:off x="8170650" y="5025292"/>
            <a:ext cx="316123" cy="515145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C3B385-0C0B-2642-A7AF-B12AC0099FC3}"/>
              </a:ext>
            </a:extLst>
          </p:cNvPr>
          <p:cNvSpPr txBox="1"/>
          <p:nvPr/>
        </p:nvSpPr>
        <p:spPr>
          <a:xfrm>
            <a:off x="5697830" y="2593838"/>
            <a:ext cx="20277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</a:t>
            </a:r>
          </a:p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</a:t>
            </a:r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E4759C-8351-81B9-AF7A-EB594BE04831}"/>
              </a:ext>
            </a:extLst>
          </p:cNvPr>
          <p:cNvSpPr txBox="1"/>
          <p:nvPr/>
        </p:nvSpPr>
        <p:spPr>
          <a:xfrm>
            <a:off x="6087098" y="4608057"/>
            <a:ext cx="1329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Zone</a:t>
            </a:r>
          </a:p>
          <a:p>
            <a:pPr algn="ctr" defTabSz="457200"/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 defTabSz="457200"/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 Zone</a:t>
            </a:r>
            <a:endParaRPr lang="zh-CN" altLang="en-US" sz="1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FA40AF-1476-0A53-858A-30C19166C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4587" y="3236669"/>
            <a:ext cx="1354243" cy="1354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4F9B0C-3CE8-168F-D2DC-49D195EEA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81861" y="4733994"/>
            <a:ext cx="1354244" cy="1354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6F458-9345-0FF1-0665-1EE0E3BEC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2325" y="4733993"/>
            <a:ext cx="1354245" cy="13542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2547EA-647C-9933-769D-5DD1D3A2C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6" t="30345" r="37530" b="28766"/>
          <a:stretch>
            <a:fillRect/>
          </a:stretch>
        </p:blipFill>
        <p:spPr>
          <a:xfrm rot="16200000">
            <a:off x="8206812" y="4849241"/>
            <a:ext cx="316121" cy="4984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5ED51F-61B2-E8BD-A5D8-3C66BEBB3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r="10583"/>
          <a:stretch>
            <a:fillRect/>
          </a:stretch>
        </p:blipFill>
        <p:spPr>
          <a:xfrm rot="16200000">
            <a:off x="8063252" y="2629619"/>
            <a:ext cx="646331" cy="702782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454A2C-A5A9-5C88-534F-B6A1AE71F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5340" r="13246" b="1026"/>
          <a:stretch>
            <a:fillRect/>
          </a:stretch>
        </p:blipFill>
        <p:spPr>
          <a:xfrm rot="16200000">
            <a:off x="8121491" y="2404687"/>
            <a:ext cx="646331" cy="65804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4758C96-1C3C-C190-04B0-DC45B11295D2}"/>
              </a:ext>
            </a:extLst>
          </p:cNvPr>
          <p:cNvSpPr/>
          <p:nvPr/>
        </p:nvSpPr>
        <p:spPr>
          <a:xfrm>
            <a:off x="2413118" y="4293948"/>
            <a:ext cx="3193144" cy="1898795"/>
          </a:xfrm>
          <a:prstGeom prst="roundRect">
            <a:avLst>
              <a:gd name="adj" fmla="val 9625"/>
            </a:avLst>
          </a:prstGeom>
          <a:noFill/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EA2B4E-6332-3C70-2503-74111ADF5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096" y="2223700"/>
            <a:ext cx="1354242" cy="1354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C26CE7-8B47-4AF1-A107-931A07073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388" y="2476525"/>
            <a:ext cx="1535048" cy="8532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CD5D89E-6C35-D622-8EE4-96B7EE7942ED}"/>
              </a:ext>
            </a:extLst>
          </p:cNvPr>
          <p:cNvSpPr txBox="1"/>
          <p:nvPr/>
        </p:nvSpPr>
        <p:spPr>
          <a:xfrm>
            <a:off x="232486" y="2222978"/>
            <a:ext cx="4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2F3C4C4-09A0-E5C3-6418-A53AA87C0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82" y="2067446"/>
            <a:ext cx="25557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egmentation </a:t>
            </a: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9EA3250-E8CF-CAB4-632E-4A720DC3C2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1498" y="2108708"/>
            <a:ext cx="1615580" cy="1469263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BFA4FA4-33F8-E6C1-60A1-E0F2383EB4FB}"/>
              </a:ext>
            </a:extLst>
          </p:cNvPr>
          <p:cNvCxnSpPr/>
          <p:nvPr/>
        </p:nvCxnSpPr>
        <p:spPr>
          <a:xfrm>
            <a:off x="1627283" y="2876615"/>
            <a:ext cx="38511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93BB94-96DE-215C-7E75-C41344CA2176}"/>
              </a:ext>
            </a:extLst>
          </p:cNvPr>
          <p:cNvCxnSpPr/>
          <p:nvPr/>
        </p:nvCxnSpPr>
        <p:spPr>
          <a:xfrm>
            <a:off x="3700492" y="2863642"/>
            <a:ext cx="38511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2E8B6DA2-CAB0-A615-3C6F-8234291961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4092" t="6552" r="59470" b="84436"/>
          <a:stretch>
            <a:fillRect/>
          </a:stretch>
        </p:blipFill>
        <p:spPr>
          <a:xfrm>
            <a:off x="816523" y="4949036"/>
            <a:ext cx="832147" cy="868295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AF107C-4137-97B8-ECFA-3FBB981BFD73}"/>
              </a:ext>
            </a:extLst>
          </p:cNvPr>
          <p:cNvCxnSpPr/>
          <p:nvPr/>
        </p:nvCxnSpPr>
        <p:spPr>
          <a:xfrm>
            <a:off x="1696789" y="5335047"/>
            <a:ext cx="38511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B3A8E5E-7428-9F5F-411F-8992F1BBFFC9}"/>
              </a:ext>
            </a:extLst>
          </p:cNvPr>
          <p:cNvCxnSpPr/>
          <p:nvPr/>
        </p:nvCxnSpPr>
        <p:spPr>
          <a:xfrm>
            <a:off x="5062847" y="3637495"/>
            <a:ext cx="0" cy="1456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5920453-E6E6-8EE1-6543-DFEB2BFC02F3}"/>
              </a:ext>
            </a:extLst>
          </p:cNvPr>
          <p:cNvCxnSpPr/>
          <p:nvPr/>
        </p:nvCxnSpPr>
        <p:spPr>
          <a:xfrm>
            <a:off x="5062424" y="4140632"/>
            <a:ext cx="0" cy="1456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2EC0EB9-A4C7-A179-9BDE-ADBF306B2CBB}"/>
              </a:ext>
            </a:extLst>
          </p:cNvPr>
          <p:cNvCxnSpPr>
            <a:cxnSpLocks/>
          </p:cNvCxnSpPr>
          <p:nvPr/>
        </p:nvCxnSpPr>
        <p:spPr>
          <a:xfrm>
            <a:off x="5055227" y="3775571"/>
            <a:ext cx="77288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475637A-582B-C62A-0C5C-1765E4366455}"/>
              </a:ext>
            </a:extLst>
          </p:cNvPr>
          <p:cNvCxnSpPr>
            <a:cxnSpLocks/>
          </p:cNvCxnSpPr>
          <p:nvPr/>
        </p:nvCxnSpPr>
        <p:spPr>
          <a:xfrm>
            <a:off x="5055227" y="4148252"/>
            <a:ext cx="77288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F9EA333-CF6E-E014-0DCD-138AF9A617DC}"/>
              </a:ext>
            </a:extLst>
          </p:cNvPr>
          <p:cNvCxnSpPr>
            <a:cxnSpLocks/>
          </p:cNvCxnSpPr>
          <p:nvPr/>
        </p:nvCxnSpPr>
        <p:spPr>
          <a:xfrm>
            <a:off x="7658076" y="2807058"/>
            <a:ext cx="26357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47767A9-3C91-EE13-E383-621C945416C8}"/>
              </a:ext>
            </a:extLst>
          </p:cNvPr>
          <p:cNvCxnSpPr>
            <a:cxnSpLocks/>
          </p:cNvCxnSpPr>
          <p:nvPr/>
        </p:nvCxnSpPr>
        <p:spPr>
          <a:xfrm>
            <a:off x="7503827" y="3655716"/>
            <a:ext cx="15424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B204CEC-7CF4-0E71-BF93-F4D6588C23B0}"/>
              </a:ext>
            </a:extLst>
          </p:cNvPr>
          <p:cNvCxnSpPr>
            <a:cxnSpLocks/>
          </p:cNvCxnSpPr>
          <p:nvPr/>
        </p:nvCxnSpPr>
        <p:spPr>
          <a:xfrm>
            <a:off x="7658076" y="2807058"/>
            <a:ext cx="0" cy="84865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410232A-6F19-6E18-63EE-FAB33503B7D2}"/>
              </a:ext>
            </a:extLst>
          </p:cNvPr>
          <p:cNvCxnSpPr>
            <a:cxnSpLocks/>
          </p:cNvCxnSpPr>
          <p:nvPr/>
        </p:nvCxnSpPr>
        <p:spPr>
          <a:xfrm>
            <a:off x="7503827" y="4306779"/>
            <a:ext cx="15424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8E90837-3C9B-DADB-946E-F5BC2C3C27B6}"/>
              </a:ext>
            </a:extLst>
          </p:cNvPr>
          <p:cNvCxnSpPr>
            <a:cxnSpLocks/>
          </p:cNvCxnSpPr>
          <p:nvPr/>
        </p:nvCxnSpPr>
        <p:spPr>
          <a:xfrm>
            <a:off x="7658076" y="4306779"/>
            <a:ext cx="0" cy="89505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2CB2512-20FE-2D62-F533-14B1054A9D3B}"/>
              </a:ext>
            </a:extLst>
          </p:cNvPr>
          <p:cNvCxnSpPr>
            <a:cxnSpLocks/>
          </p:cNvCxnSpPr>
          <p:nvPr/>
        </p:nvCxnSpPr>
        <p:spPr>
          <a:xfrm>
            <a:off x="7658076" y="5201833"/>
            <a:ext cx="26357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: 棱台 30">
            <a:extLst>
              <a:ext uri="{FF2B5EF4-FFF2-40B4-BE49-F238E27FC236}">
                <a16:creationId xmlns:a16="http://schemas.microsoft.com/office/drawing/2014/main" id="{35E893A8-12B7-0BEC-81AD-BE83271116FD}"/>
              </a:ext>
            </a:extLst>
          </p:cNvPr>
          <p:cNvSpPr/>
          <p:nvPr/>
        </p:nvSpPr>
        <p:spPr>
          <a:xfrm>
            <a:off x="8773675" y="4763021"/>
            <a:ext cx="1317823" cy="1194015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: 棱台 31">
            <a:extLst>
              <a:ext uri="{FF2B5EF4-FFF2-40B4-BE49-F238E27FC236}">
                <a16:creationId xmlns:a16="http://schemas.microsoft.com/office/drawing/2014/main" id="{A9DF33F1-73EA-3CDD-DBF7-03F47EDD2C0A}"/>
              </a:ext>
            </a:extLst>
          </p:cNvPr>
          <p:cNvSpPr/>
          <p:nvPr/>
        </p:nvSpPr>
        <p:spPr>
          <a:xfrm>
            <a:off x="9342677" y="4837740"/>
            <a:ext cx="1086770" cy="851512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: 棱台 32">
            <a:extLst>
              <a:ext uri="{FF2B5EF4-FFF2-40B4-BE49-F238E27FC236}">
                <a16:creationId xmlns:a16="http://schemas.microsoft.com/office/drawing/2014/main" id="{D86D2D3A-1B7C-D097-42E0-0477DDF5A9D0}"/>
              </a:ext>
            </a:extLst>
          </p:cNvPr>
          <p:cNvSpPr/>
          <p:nvPr/>
        </p:nvSpPr>
        <p:spPr>
          <a:xfrm>
            <a:off x="9424224" y="4837001"/>
            <a:ext cx="1086770" cy="851512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: 棱台 33">
            <a:extLst>
              <a:ext uri="{FF2B5EF4-FFF2-40B4-BE49-F238E27FC236}">
                <a16:creationId xmlns:a16="http://schemas.microsoft.com/office/drawing/2014/main" id="{D434F206-28A9-4DCD-5DE7-907172500CD3}"/>
              </a:ext>
            </a:extLst>
          </p:cNvPr>
          <p:cNvSpPr/>
          <p:nvPr/>
        </p:nvSpPr>
        <p:spPr>
          <a:xfrm>
            <a:off x="10082498" y="4992248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: 棱台 34">
            <a:extLst>
              <a:ext uri="{FF2B5EF4-FFF2-40B4-BE49-F238E27FC236}">
                <a16:creationId xmlns:a16="http://schemas.microsoft.com/office/drawing/2014/main" id="{4AE568A4-F9C6-D3EA-4303-A010A458C923}"/>
              </a:ext>
            </a:extLst>
          </p:cNvPr>
          <p:cNvSpPr/>
          <p:nvPr/>
        </p:nvSpPr>
        <p:spPr>
          <a:xfrm>
            <a:off x="10128427" y="4990006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: 棱台 35">
            <a:extLst>
              <a:ext uri="{FF2B5EF4-FFF2-40B4-BE49-F238E27FC236}">
                <a16:creationId xmlns:a16="http://schemas.microsoft.com/office/drawing/2014/main" id="{E33EDB20-27DE-F259-13CA-6B3B7DCA588B}"/>
              </a:ext>
            </a:extLst>
          </p:cNvPr>
          <p:cNvSpPr/>
          <p:nvPr/>
        </p:nvSpPr>
        <p:spPr>
          <a:xfrm>
            <a:off x="10185318" y="4980284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: 棱台 36">
            <a:extLst>
              <a:ext uri="{FF2B5EF4-FFF2-40B4-BE49-F238E27FC236}">
                <a16:creationId xmlns:a16="http://schemas.microsoft.com/office/drawing/2014/main" id="{968E3700-4164-3FB3-3BCE-A8D9BA02FB2E}"/>
              </a:ext>
            </a:extLst>
          </p:cNvPr>
          <p:cNvSpPr/>
          <p:nvPr/>
        </p:nvSpPr>
        <p:spPr>
          <a:xfrm>
            <a:off x="10231247" y="4970562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矩形: 棱台 37">
            <a:extLst>
              <a:ext uri="{FF2B5EF4-FFF2-40B4-BE49-F238E27FC236}">
                <a16:creationId xmlns:a16="http://schemas.microsoft.com/office/drawing/2014/main" id="{F5F8A27F-5FDD-DF10-7AD1-9FF8F17B913F}"/>
              </a:ext>
            </a:extLst>
          </p:cNvPr>
          <p:cNvSpPr/>
          <p:nvPr/>
        </p:nvSpPr>
        <p:spPr>
          <a:xfrm>
            <a:off x="10500578" y="4532137"/>
            <a:ext cx="338706" cy="1416193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42787F-FC0C-375D-3FE8-EBEBEEC66482}"/>
              </a:ext>
            </a:extLst>
          </p:cNvPr>
          <p:cNvCxnSpPr>
            <a:cxnSpLocks/>
          </p:cNvCxnSpPr>
          <p:nvPr/>
        </p:nvCxnSpPr>
        <p:spPr>
          <a:xfrm>
            <a:off x="8773675" y="5261433"/>
            <a:ext cx="27879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矩形: 棱台 39">
            <a:extLst>
              <a:ext uri="{FF2B5EF4-FFF2-40B4-BE49-F238E27FC236}">
                <a16:creationId xmlns:a16="http://schemas.microsoft.com/office/drawing/2014/main" id="{C49B63E5-116C-1117-E9FF-3D20810F736C}"/>
              </a:ext>
            </a:extLst>
          </p:cNvPr>
          <p:cNvSpPr/>
          <p:nvPr/>
        </p:nvSpPr>
        <p:spPr>
          <a:xfrm>
            <a:off x="8747899" y="2230269"/>
            <a:ext cx="1317823" cy="1194015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矩形: 棱台 40">
            <a:extLst>
              <a:ext uri="{FF2B5EF4-FFF2-40B4-BE49-F238E27FC236}">
                <a16:creationId xmlns:a16="http://schemas.microsoft.com/office/drawing/2014/main" id="{816FCBC1-A910-061E-0338-02A35234F722}"/>
              </a:ext>
            </a:extLst>
          </p:cNvPr>
          <p:cNvSpPr/>
          <p:nvPr/>
        </p:nvSpPr>
        <p:spPr>
          <a:xfrm>
            <a:off x="9316901" y="2304988"/>
            <a:ext cx="1086770" cy="851512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: 棱台 41">
            <a:extLst>
              <a:ext uri="{FF2B5EF4-FFF2-40B4-BE49-F238E27FC236}">
                <a16:creationId xmlns:a16="http://schemas.microsoft.com/office/drawing/2014/main" id="{04EE8C54-ED0E-682C-7B99-9AC11D159F41}"/>
              </a:ext>
            </a:extLst>
          </p:cNvPr>
          <p:cNvSpPr/>
          <p:nvPr/>
        </p:nvSpPr>
        <p:spPr>
          <a:xfrm>
            <a:off x="9398448" y="2304249"/>
            <a:ext cx="1086770" cy="851512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: 棱台 42">
            <a:extLst>
              <a:ext uri="{FF2B5EF4-FFF2-40B4-BE49-F238E27FC236}">
                <a16:creationId xmlns:a16="http://schemas.microsoft.com/office/drawing/2014/main" id="{536D634D-BE7E-B68E-4ACF-E09CBBCA38F5}"/>
              </a:ext>
            </a:extLst>
          </p:cNvPr>
          <p:cNvSpPr/>
          <p:nvPr/>
        </p:nvSpPr>
        <p:spPr>
          <a:xfrm>
            <a:off x="10056722" y="2459496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: 棱台 43">
            <a:extLst>
              <a:ext uri="{FF2B5EF4-FFF2-40B4-BE49-F238E27FC236}">
                <a16:creationId xmlns:a16="http://schemas.microsoft.com/office/drawing/2014/main" id="{5F80361B-F4B7-E653-9C07-B09DBB4B7603}"/>
              </a:ext>
            </a:extLst>
          </p:cNvPr>
          <p:cNvSpPr/>
          <p:nvPr/>
        </p:nvSpPr>
        <p:spPr>
          <a:xfrm>
            <a:off x="10102651" y="2457254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: 棱台 44">
            <a:extLst>
              <a:ext uri="{FF2B5EF4-FFF2-40B4-BE49-F238E27FC236}">
                <a16:creationId xmlns:a16="http://schemas.microsoft.com/office/drawing/2014/main" id="{9210405B-61B2-2BA7-A9C8-F9ECC945A8A9}"/>
              </a:ext>
            </a:extLst>
          </p:cNvPr>
          <p:cNvSpPr/>
          <p:nvPr/>
        </p:nvSpPr>
        <p:spPr>
          <a:xfrm>
            <a:off x="10159542" y="2447532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: 棱台 45">
            <a:extLst>
              <a:ext uri="{FF2B5EF4-FFF2-40B4-BE49-F238E27FC236}">
                <a16:creationId xmlns:a16="http://schemas.microsoft.com/office/drawing/2014/main" id="{D99C7783-319A-455E-4B1D-F4C5E16E30C8}"/>
              </a:ext>
            </a:extLst>
          </p:cNvPr>
          <p:cNvSpPr/>
          <p:nvPr/>
        </p:nvSpPr>
        <p:spPr>
          <a:xfrm>
            <a:off x="10205471" y="2437810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A97146D-B9FA-4A19-2ADD-19AF77878A0E}"/>
              </a:ext>
            </a:extLst>
          </p:cNvPr>
          <p:cNvCxnSpPr>
            <a:cxnSpLocks/>
          </p:cNvCxnSpPr>
          <p:nvPr/>
        </p:nvCxnSpPr>
        <p:spPr>
          <a:xfrm>
            <a:off x="8815395" y="2840250"/>
            <a:ext cx="29187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矩形: 棱台 47">
            <a:extLst>
              <a:ext uri="{FF2B5EF4-FFF2-40B4-BE49-F238E27FC236}">
                <a16:creationId xmlns:a16="http://schemas.microsoft.com/office/drawing/2014/main" id="{3A520E3F-9D79-B3BF-69EB-81EDDF04A27F}"/>
              </a:ext>
            </a:extLst>
          </p:cNvPr>
          <p:cNvSpPr/>
          <p:nvPr/>
        </p:nvSpPr>
        <p:spPr>
          <a:xfrm>
            <a:off x="10464423" y="2031081"/>
            <a:ext cx="338706" cy="1416193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E81B5F5-7647-9F54-4783-98C7FFAA1C63}"/>
              </a:ext>
            </a:extLst>
          </p:cNvPr>
          <p:cNvSpPr/>
          <p:nvPr/>
        </p:nvSpPr>
        <p:spPr>
          <a:xfrm>
            <a:off x="10485218" y="3732279"/>
            <a:ext cx="390995" cy="36302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＋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5DACC1-1D0F-03F9-32A2-4E98E6977702}"/>
              </a:ext>
            </a:extLst>
          </p:cNvPr>
          <p:cNvSpPr txBox="1"/>
          <p:nvPr/>
        </p:nvSpPr>
        <p:spPr>
          <a:xfrm>
            <a:off x="11135767" y="3079401"/>
            <a:ext cx="913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CsPCa</a:t>
            </a:r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4F70CB0-654F-FAB7-226A-47E5B050E368}"/>
              </a:ext>
            </a:extLst>
          </p:cNvPr>
          <p:cNvSpPr txBox="1"/>
          <p:nvPr/>
        </p:nvSpPr>
        <p:spPr>
          <a:xfrm>
            <a:off x="2611926" y="4716233"/>
            <a:ext cx="49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499E848-FF01-10AD-9936-D2B656BF7625}"/>
              </a:ext>
            </a:extLst>
          </p:cNvPr>
          <p:cNvSpPr txBox="1"/>
          <p:nvPr/>
        </p:nvSpPr>
        <p:spPr>
          <a:xfrm>
            <a:off x="4086930" y="4719504"/>
            <a:ext cx="83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endParaRPr lang="zh-CN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D2A429C-E501-862E-8154-B21A5DB7A6E9}"/>
              </a:ext>
            </a:extLst>
          </p:cNvPr>
          <p:cNvSpPr txBox="1"/>
          <p:nvPr/>
        </p:nvSpPr>
        <p:spPr>
          <a:xfrm>
            <a:off x="11090375" y="4430436"/>
            <a:ext cx="1101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Arial" panose="020B0604020202020204" pitchFamily="34" charset="0"/>
              </a:defRPr>
            </a:lvl1pPr>
          </a:lstStyle>
          <a:p>
            <a:pPr algn="ctr"/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NcsPCa</a:t>
            </a:r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1">
            <a:extLst>
              <a:ext uri="{FF2B5EF4-FFF2-40B4-BE49-F238E27FC236}">
                <a16:creationId xmlns:a16="http://schemas.microsoft.com/office/drawing/2014/main" id="{A67BED02-60B7-C317-8BC7-6BF33574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794" y="4293948"/>
            <a:ext cx="13542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</a:rPr>
              <a:t>Registration</a:t>
            </a:r>
            <a:endParaRPr lang="zh-CN" altLang="zh-CN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00BF036-16C4-3B51-E820-A665F7AAE928}"/>
              </a:ext>
            </a:extLst>
          </p:cNvPr>
          <p:cNvSpPr txBox="1"/>
          <p:nvPr/>
        </p:nvSpPr>
        <p:spPr>
          <a:xfrm>
            <a:off x="9102319" y="5961080"/>
            <a:ext cx="190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Main network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ADC39F-0932-F4A6-2E5D-C7DF313002EF}"/>
              </a:ext>
            </a:extLst>
          </p:cNvPr>
          <p:cNvSpPr txBox="1"/>
          <p:nvPr/>
        </p:nvSpPr>
        <p:spPr>
          <a:xfrm>
            <a:off x="9168788" y="3411538"/>
            <a:ext cx="1887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en-US" altLang="zh-CN" sz="20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CN" altLang="en-US" sz="1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9C4F414-E8BB-1866-DE0C-3B461F58992D}"/>
              </a:ext>
            </a:extLst>
          </p:cNvPr>
          <p:cNvCxnSpPr>
            <a:cxnSpLocks/>
          </p:cNvCxnSpPr>
          <p:nvPr/>
        </p:nvCxnSpPr>
        <p:spPr>
          <a:xfrm>
            <a:off x="10899971" y="3891330"/>
            <a:ext cx="15424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B55E0E5-2885-93D0-CD57-945DE22F44DE}"/>
              </a:ext>
            </a:extLst>
          </p:cNvPr>
          <p:cNvCxnSpPr>
            <a:cxnSpLocks/>
          </p:cNvCxnSpPr>
          <p:nvPr/>
        </p:nvCxnSpPr>
        <p:spPr>
          <a:xfrm>
            <a:off x="11054220" y="3264067"/>
            <a:ext cx="0" cy="1351035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B2E6CC-8ADB-164F-196D-CB47260F63A2}"/>
              </a:ext>
            </a:extLst>
          </p:cNvPr>
          <p:cNvCxnSpPr>
            <a:cxnSpLocks/>
          </p:cNvCxnSpPr>
          <p:nvPr/>
        </p:nvCxnSpPr>
        <p:spPr>
          <a:xfrm>
            <a:off x="11054220" y="3264067"/>
            <a:ext cx="18529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76C31DF-3777-010D-9E86-4F30CEDD56E7}"/>
              </a:ext>
            </a:extLst>
          </p:cNvPr>
          <p:cNvCxnSpPr>
            <a:cxnSpLocks/>
          </p:cNvCxnSpPr>
          <p:nvPr/>
        </p:nvCxnSpPr>
        <p:spPr>
          <a:xfrm>
            <a:off x="11054220" y="4615102"/>
            <a:ext cx="18529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8EAD5C63-43B3-2A0B-5AA5-1BE195740D86}"/>
              </a:ext>
            </a:extLst>
          </p:cNvPr>
          <p:cNvSpPr txBox="1"/>
          <p:nvPr/>
        </p:nvSpPr>
        <p:spPr>
          <a:xfrm>
            <a:off x="7381044" y="5382993"/>
            <a:ext cx="190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41EC1CE-ED93-7DEB-FBDC-F4CF05CEB953}"/>
              </a:ext>
            </a:extLst>
          </p:cNvPr>
          <p:cNvSpPr txBox="1"/>
          <p:nvPr/>
        </p:nvSpPr>
        <p:spPr>
          <a:xfrm>
            <a:off x="7403446" y="3141652"/>
            <a:ext cx="190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F5F45C3-0E41-AF83-7ACA-878CC303C9A3}"/>
              </a:ext>
            </a:extLst>
          </p:cNvPr>
          <p:cNvSpPr/>
          <p:nvPr/>
        </p:nvSpPr>
        <p:spPr>
          <a:xfrm>
            <a:off x="133863" y="1743319"/>
            <a:ext cx="5648703" cy="1898795"/>
          </a:xfrm>
          <a:prstGeom prst="roundRect">
            <a:avLst>
              <a:gd name="adj" fmla="val 4682"/>
            </a:avLst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58D7589-95CB-7ED7-C1BE-5283774FADE2}"/>
              </a:ext>
            </a:extLst>
          </p:cNvPr>
          <p:cNvSpPr/>
          <p:nvPr/>
        </p:nvSpPr>
        <p:spPr>
          <a:xfrm>
            <a:off x="5951309" y="2222977"/>
            <a:ext cx="1524693" cy="3359943"/>
          </a:xfrm>
          <a:prstGeom prst="roundRect">
            <a:avLst>
              <a:gd name="adj" fmla="val 4682"/>
            </a:avLst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3C32E61A-5C64-F4C6-FACE-D934CD072FFD}"/>
              </a:ext>
            </a:extLst>
          </p:cNvPr>
          <p:cNvSpPr/>
          <p:nvPr/>
        </p:nvSpPr>
        <p:spPr>
          <a:xfrm>
            <a:off x="7940048" y="1743319"/>
            <a:ext cx="4109609" cy="4525536"/>
          </a:xfrm>
          <a:prstGeom prst="roundRect">
            <a:avLst>
              <a:gd name="adj" fmla="val 4682"/>
            </a:avLst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10831A9-D020-27C7-DB93-644D69DDE453}"/>
              </a:ext>
            </a:extLst>
          </p:cNvPr>
          <p:cNvSpPr txBox="1"/>
          <p:nvPr/>
        </p:nvSpPr>
        <p:spPr>
          <a:xfrm>
            <a:off x="2418938" y="1720717"/>
            <a:ext cx="16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I</a:t>
            </a:r>
            <a:endParaRPr lang="zh-CN" altLang="en-US" b="1">
              <a:solidFill>
                <a:srgbClr val="5273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B054055-13C0-5FBC-8BC7-10E00FF6666F}"/>
              </a:ext>
            </a:extLst>
          </p:cNvPr>
          <p:cNvSpPr txBox="1"/>
          <p:nvPr/>
        </p:nvSpPr>
        <p:spPr>
          <a:xfrm>
            <a:off x="6309454" y="2253062"/>
            <a:ext cx="16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II</a:t>
            </a:r>
            <a:endParaRPr lang="zh-CN" altLang="en-US" b="1">
              <a:solidFill>
                <a:srgbClr val="5273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97A2A09-B6CA-35CC-E464-BE52E2DD337E}"/>
              </a:ext>
            </a:extLst>
          </p:cNvPr>
          <p:cNvSpPr txBox="1"/>
          <p:nvPr/>
        </p:nvSpPr>
        <p:spPr>
          <a:xfrm>
            <a:off x="9515280" y="1720717"/>
            <a:ext cx="16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III</a:t>
            </a:r>
            <a:endParaRPr lang="zh-CN" altLang="en-US" b="1">
              <a:solidFill>
                <a:srgbClr val="52739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C8F0E89-0E3C-9397-FFCC-BED5B1BF9FD3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686A078D-2051-4473-6BA3-7D27F545407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CAC0E069-E1BF-F285-10ED-340320E4906D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C69B159-A5AA-BBED-5749-C127C6CD0FF9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EEEC921-BF83-916A-CB8B-203940119684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A69B0F3-660B-60AC-78EB-7B6B84FAC6C1}"/>
              </a:ext>
            </a:extLst>
          </p:cNvPr>
          <p:cNvSpPr txBox="1"/>
          <p:nvPr/>
        </p:nvSpPr>
        <p:spPr>
          <a:xfrm>
            <a:off x="1869138" y="929776"/>
            <a:ext cx="966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Framework</a:t>
            </a:r>
          </a:p>
        </p:txBody>
      </p:sp>
    </p:spTree>
    <p:extLst>
      <p:ext uri="{BB962C8B-B14F-4D97-AF65-F5344CB8AC3E}">
        <p14:creationId xmlns:p14="http://schemas.microsoft.com/office/powerpoint/2010/main" val="31604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8C64-8C5E-81EC-18BA-B4D68C8C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401D82-24D6-F639-438A-32934513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86" y="1334791"/>
            <a:ext cx="10210800" cy="54169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9C3C05-3BA1-44A4-D8AB-8BCB55444E1D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790EF2A-FA87-FA02-A703-FC874729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4DCFD3-645B-59FA-D248-A4672F13DE0F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Roboto Slab" pitchFamily="2" charset="0"/>
              </a:rPr>
              <a:t>Computational Mathematics Modeling in Cancer Analysis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B26DB8-3FC5-002E-CA79-00CE7AEB7DAE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Roboto Slab" panose="020F0502020204030204" pitchFamily="2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Roboto Slab" panose="020F0502020204030204" pitchFamily="2" charset="0"/>
              </a:rPr>
              <a:t>Workshop</a:t>
            </a:r>
            <a:endParaRPr lang="zh-CN" altLang="en-US" sz="4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D42BAE-F788-32E1-2B8B-DC4725B6223F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18627B-D998-308E-FBDF-51E7B73E4E8B}"/>
              </a:ext>
            </a:extLst>
          </p:cNvPr>
          <p:cNvSpPr txBox="1"/>
          <p:nvPr/>
        </p:nvSpPr>
        <p:spPr>
          <a:xfrm>
            <a:off x="1869138" y="929776"/>
            <a:ext cx="966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 Segmentation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45462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190E6-9A1E-80C5-B86E-184D83A4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4F192BFF-B542-6F40-11B0-EC20C54E9C58}"/>
              </a:ext>
            </a:extLst>
          </p:cNvPr>
          <p:cNvSpPr/>
          <p:nvPr/>
        </p:nvSpPr>
        <p:spPr>
          <a:xfrm>
            <a:off x="0" y="-29531"/>
            <a:ext cx="12192000" cy="849663"/>
          </a:xfrm>
          <a:prstGeom prst="rect">
            <a:avLst/>
          </a:prstGeom>
          <a:gradFill>
            <a:gsLst>
              <a:gs pos="100000">
                <a:srgbClr val="6A86AB"/>
              </a:gs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A5E41E34-E4BF-21BB-D58D-0942558F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9" t="4257" r="46307" b="86010"/>
          <a:stretch>
            <a:fillRect/>
          </a:stretch>
        </p:blipFill>
        <p:spPr>
          <a:xfrm>
            <a:off x="8853713" y="-61697"/>
            <a:ext cx="3338287" cy="95048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BDDC676E-16A4-98CD-6EBD-CE743CB8063C}"/>
              </a:ext>
            </a:extLst>
          </p:cNvPr>
          <p:cNvSpPr txBox="1"/>
          <p:nvPr/>
        </p:nvSpPr>
        <p:spPr>
          <a:xfrm>
            <a:off x="29481" y="485128"/>
            <a:ext cx="6769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>
                <a:solidFill>
                  <a:srgbClr val="FAFAF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Mathematics Modeling in Cancer Analysis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732CD2F-F11A-A010-D0B4-9F5B2F28A8F3}"/>
              </a:ext>
            </a:extLst>
          </p:cNvPr>
          <p:cNvSpPr txBox="1"/>
          <p:nvPr/>
        </p:nvSpPr>
        <p:spPr>
          <a:xfrm>
            <a:off x="29481" y="-9818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0" i="0">
                <a:solidFill>
                  <a:srgbClr val="B213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CMMCA</a:t>
            </a:r>
            <a:r>
              <a:rPr lang="en-US" altLang="zh-CN" sz="4000" b="0" i="0">
                <a:solidFill>
                  <a:srgbClr val="52739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Workshop</a:t>
            </a:r>
            <a:endParaRPr lang="zh-CN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13310-791F-2069-CF8F-B8893D3CBD84}"/>
              </a:ext>
            </a:extLst>
          </p:cNvPr>
          <p:cNvSpPr txBox="1"/>
          <p:nvPr/>
        </p:nvSpPr>
        <p:spPr>
          <a:xfrm>
            <a:off x="108934" y="819402"/>
            <a:ext cx="2524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FA24BD1-27DD-71E4-C4D2-C2680DCC3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2" t="51192" r="71811" b="1562"/>
          <a:stretch/>
        </p:blipFill>
        <p:spPr>
          <a:xfrm>
            <a:off x="2928839" y="1702663"/>
            <a:ext cx="1628540" cy="1461955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DDADEBA-62F3-53CC-C5A7-6301F7816C3C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4688947" y="2522884"/>
            <a:ext cx="9859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3679D960-42D7-845A-F192-007B22385503}"/>
              </a:ext>
            </a:extLst>
          </p:cNvPr>
          <p:cNvSpPr txBox="1"/>
          <p:nvPr/>
        </p:nvSpPr>
        <p:spPr>
          <a:xfrm>
            <a:off x="4666809" y="2261274"/>
            <a:ext cx="2016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zh-CN" sz="1100" b="1" i="0">
                <a:solidFill>
                  <a:srgbClr val="2222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FA426D81-894B-BC0F-7B64-9CE49A5E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486" y="1948690"/>
            <a:ext cx="1152128" cy="102632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2BDEDDB-B21B-DB09-6A04-35231019AC4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4089" b="54918"/>
          <a:stretch/>
        </p:blipFill>
        <p:spPr>
          <a:xfrm>
            <a:off x="8408556" y="1818545"/>
            <a:ext cx="1190177" cy="112213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7BF47257-F9A0-B205-875E-A6F08B208FB6}"/>
              </a:ext>
            </a:extLst>
          </p:cNvPr>
          <p:cNvSpPr txBox="1"/>
          <p:nvPr/>
        </p:nvSpPr>
        <p:spPr>
          <a:xfrm>
            <a:off x="7388179" y="2261274"/>
            <a:ext cx="2016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zh-CN" sz="1100" b="1" i="0">
                <a:solidFill>
                  <a:srgbClr val="2222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PyRadiomics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97C194E-8D72-213A-AD84-FC171D1103D6}"/>
              </a:ext>
            </a:extLst>
          </p:cNvPr>
          <p:cNvCxnSpPr>
            <a:cxnSpLocks/>
          </p:cNvCxnSpPr>
          <p:nvPr/>
        </p:nvCxnSpPr>
        <p:spPr>
          <a:xfrm flipH="1">
            <a:off x="7388179" y="2522884"/>
            <a:ext cx="936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69F55DB-4705-AF63-96D1-EA734B542B87}"/>
              </a:ext>
            </a:extLst>
          </p:cNvPr>
          <p:cNvSpPr/>
          <p:nvPr/>
        </p:nvSpPr>
        <p:spPr>
          <a:xfrm>
            <a:off x="7303279" y="1852873"/>
            <a:ext cx="2210554" cy="1122138"/>
          </a:xfrm>
          <a:prstGeom prst="roundRect">
            <a:avLst>
              <a:gd name="adj" fmla="val 9252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C9D3ED66-6922-08E2-F88E-1B4F0C638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5" t="29538" r="37450" b="28206"/>
          <a:stretch>
            <a:fillRect/>
          </a:stretch>
        </p:blipFill>
        <p:spPr>
          <a:xfrm rot="16200000">
            <a:off x="3287141" y="5610276"/>
            <a:ext cx="316123" cy="515145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9ECCE0F8-3C89-EE53-59DD-DC473CEF4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6" t="30345" r="37530" b="28766"/>
          <a:stretch>
            <a:fillRect/>
          </a:stretch>
        </p:blipFill>
        <p:spPr>
          <a:xfrm rot="16200000">
            <a:off x="3323303" y="5434225"/>
            <a:ext cx="316121" cy="498473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BC729B9-6F0E-BE4D-5729-B28AA12C1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1" r="10583"/>
          <a:stretch>
            <a:fillRect/>
          </a:stretch>
        </p:blipFill>
        <p:spPr>
          <a:xfrm rot="16200000">
            <a:off x="3215609" y="3980998"/>
            <a:ext cx="646331" cy="702782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48D39AC-CCF4-70D2-D2C6-444712B1A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5340" r="13246" b="1026"/>
          <a:stretch>
            <a:fillRect/>
          </a:stretch>
        </p:blipFill>
        <p:spPr>
          <a:xfrm rot="16200000">
            <a:off x="3273848" y="3756066"/>
            <a:ext cx="646331" cy="65804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68" name="矩形: 棱台 67">
            <a:extLst>
              <a:ext uri="{FF2B5EF4-FFF2-40B4-BE49-F238E27FC236}">
                <a16:creationId xmlns:a16="http://schemas.microsoft.com/office/drawing/2014/main" id="{0DD753D9-30CC-C30A-8846-7AAD813BE4BA}"/>
              </a:ext>
            </a:extLst>
          </p:cNvPr>
          <p:cNvSpPr/>
          <p:nvPr/>
        </p:nvSpPr>
        <p:spPr>
          <a:xfrm>
            <a:off x="3890166" y="5348005"/>
            <a:ext cx="1317823" cy="1194015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: 棱台 68">
            <a:extLst>
              <a:ext uri="{FF2B5EF4-FFF2-40B4-BE49-F238E27FC236}">
                <a16:creationId xmlns:a16="http://schemas.microsoft.com/office/drawing/2014/main" id="{EC804AF6-65E3-98A3-3C94-8F33B448256C}"/>
              </a:ext>
            </a:extLst>
          </p:cNvPr>
          <p:cNvSpPr/>
          <p:nvPr/>
        </p:nvSpPr>
        <p:spPr>
          <a:xfrm>
            <a:off x="4459168" y="5422724"/>
            <a:ext cx="1086770" cy="851512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矩形: 棱台 69">
            <a:extLst>
              <a:ext uri="{FF2B5EF4-FFF2-40B4-BE49-F238E27FC236}">
                <a16:creationId xmlns:a16="http://schemas.microsoft.com/office/drawing/2014/main" id="{429B50D8-6151-2575-E705-D7274E6BD791}"/>
              </a:ext>
            </a:extLst>
          </p:cNvPr>
          <p:cNvSpPr/>
          <p:nvPr/>
        </p:nvSpPr>
        <p:spPr>
          <a:xfrm>
            <a:off x="4540715" y="5421985"/>
            <a:ext cx="1086770" cy="851512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: 棱台 70">
            <a:extLst>
              <a:ext uri="{FF2B5EF4-FFF2-40B4-BE49-F238E27FC236}">
                <a16:creationId xmlns:a16="http://schemas.microsoft.com/office/drawing/2014/main" id="{37261DB1-5F03-7697-AFF3-D790B1026077}"/>
              </a:ext>
            </a:extLst>
          </p:cNvPr>
          <p:cNvSpPr/>
          <p:nvPr/>
        </p:nvSpPr>
        <p:spPr>
          <a:xfrm>
            <a:off x="5198989" y="5577232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: 棱台 71">
            <a:extLst>
              <a:ext uri="{FF2B5EF4-FFF2-40B4-BE49-F238E27FC236}">
                <a16:creationId xmlns:a16="http://schemas.microsoft.com/office/drawing/2014/main" id="{FE24A030-D4E7-2FFE-F072-A9E84AAFD036}"/>
              </a:ext>
            </a:extLst>
          </p:cNvPr>
          <p:cNvSpPr/>
          <p:nvPr/>
        </p:nvSpPr>
        <p:spPr>
          <a:xfrm>
            <a:off x="5244918" y="5574990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: 棱台 72">
            <a:extLst>
              <a:ext uri="{FF2B5EF4-FFF2-40B4-BE49-F238E27FC236}">
                <a16:creationId xmlns:a16="http://schemas.microsoft.com/office/drawing/2014/main" id="{7FBB1E1B-DE13-6885-F1E0-FB81725D267F}"/>
              </a:ext>
            </a:extLst>
          </p:cNvPr>
          <p:cNvSpPr/>
          <p:nvPr/>
        </p:nvSpPr>
        <p:spPr>
          <a:xfrm>
            <a:off x="5301809" y="5565268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: 棱台 73">
            <a:extLst>
              <a:ext uri="{FF2B5EF4-FFF2-40B4-BE49-F238E27FC236}">
                <a16:creationId xmlns:a16="http://schemas.microsoft.com/office/drawing/2014/main" id="{9E770B9B-4785-274A-A15D-7B08A2A60A7D}"/>
              </a:ext>
            </a:extLst>
          </p:cNvPr>
          <p:cNvSpPr/>
          <p:nvPr/>
        </p:nvSpPr>
        <p:spPr>
          <a:xfrm>
            <a:off x="5347738" y="5555546"/>
            <a:ext cx="391567" cy="433467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矩形: 棱台 74">
            <a:extLst>
              <a:ext uri="{FF2B5EF4-FFF2-40B4-BE49-F238E27FC236}">
                <a16:creationId xmlns:a16="http://schemas.microsoft.com/office/drawing/2014/main" id="{638E46D4-209E-E008-516C-25B74022FBB1}"/>
              </a:ext>
            </a:extLst>
          </p:cNvPr>
          <p:cNvSpPr/>
          <p:nvPr/>
        </p:nvSpPr>
        <p:spPr>
          <a:xfrm>
            <a:off x="5617069" y="5117121"/>
            <a:ext cx="338706" cy="1416193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3B62ABF3-4DF5-B76C-0737-35D16312532C}"/>
              </a:ext>
            </a:extLst>
          </p:cNvPr>
          <p:cNvCxnSpPr>
            <a:cxnSpLocks/>
          </p:cNvCxnSpPr>
          <p:nvPr/>
        </p:nvCxnSpPr>
        <p:spPr>
          <a:xfrm>
            <a:off x="3890166" y="5846417"/>
            <a:ext cx="27879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: 棱台 76">
            <a:extLst>
              <a:ext uri="{FF2B5EF4-FFF2-40B4-BE49-F238E27FC236}">
                <a16:creationId xmlns:a16="http://schemas.microsoft.com/office/drawing/2014/main" id="{98A610EE-BA10-BB71-BCBE-56A4B7CA608B}"/>
              </a:ext>
            </a:extLst>
          </p:cNvPr>
          <p:cNvSpPr/>
          <p:nvPr/>
        </p:nvSpPr>
        <p:spPr>
          <a:xfrm>
            <a:off x="3900256" y="3581648"/>
            <a:ext cx="1317823" cy="1194015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: 棱台 77">
            <a:extLst>
              <a:ext uri="{FF2B5EF4-FFF2-40B4-BE49-F238E27FC236}">
                <a16:creationId xmlns:a16="http://schemas.microsoft.com/office/drawing/2014/main" id="{321446EC-7AB8-B39F-A184-6940B6D47CA8}"/>
              </a:ext>
            </a:extLst>
          </p:cNvPr>
          <p:cNvSpPr/>
          <p:nvPr/>
        </p:nvSpPr>
        <p:spPr>
          <a:xfrm>
            <a:off x="4469258" y="3656367"/>
            <a:ext cx="1086770" cy="851512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矩形: 棱台 78">
            <a:extLst>
              <a:ext uri="{FF2B5EF4-FFF2-40B4-BE49-F238E27FC236}">
                <a16:creationId xmlns:a16="http://schemas.microsoft.com/office/drawing/2014/main" id="{78EF223B-8384-8623-245E-3FE3343536DC}"/>
              </a:ext>
            </a:extLst>
          </p:cNvPr>
          <p:cNvSpPr/>
          <p:nvPr/>
        </p:nvSpPr>
        <p:spPr>
          <a:xfrm>
            <a:off x="4550805" y="3655628"/>
            <a:ext cx="1086770" cy="851512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: 棱台 79">
            <a:extLst>
              <a:ext uri="{FF2B5EF4-FFF2-40B4-BE49-F238E27FC236}">
                <a16:creationId xmlns:a16="http://schemas.microsoft.com/office/drawing/2014/main" id="{71D0D4FE-95D4-9EE0-AF4A-FADEF2E2D270}"/>
              </a:ext>
            </a:extLst>
          </p:cNvPr>
          <p:cNvSpPr/>
          <p:nvPr/>
        </p:nvSpPr>
        <p:spPr>
          <a:xfrm>
            <a:off x="5209079" y="3810875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: 棱台 80">
            <a:extLst>
              <a:ext uri="{FF2B5EF4-FFF2-40B4-BE49-F238E27FC236}">
                <a16:creationId xmlns:a16="http://schemas.microsoft.com/office/drawing/2014/main" id="{E113ADA9-12DD-463E-C850-BF38F5817EAA}"/>
              </a:ext>
            </a:extLst>
          </p:cNvPr>
          <p:cNvSpPr/>
          <p:nvPr/>
        </p:nvSpPr>
        <p:spPr>
          <a:xfrm>
            <a:off x="5255008" y="3808633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: 棱台 81">
            <a:extLst>
              <a:ext uri="{FF2B5EF4-FFF2-40B4-BE49-F238E27FC236}">
                <a16:creationId xmlns:a16="http://schemas.microsoft.com/office/drawing/2014/main" id="{14D914E8-7C9D-38BA-B8A7-2B4875CD4CE7}"/>
              </a:ext>
            </a:extLst>
          </p:cNvPr>
          <p:cNvSpPr/>
          <p:nvPr/>
        </p:nvSpPr>
        <p:spPr>
          <a:xfrm>
            <a:off x="5311899" y="3798911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: 棱台 82">
            <a:extLst>
              <a:ext uri="{FF2B5EF4-FFF2-40B4-BE49-F238E27FC236}">
                <a16:creationId xmlns:a16="http://schemas.microsoft.com/office/drawing/2014/main" id="{733D4D0A-7B24-EE40-9158-40A6F900AAFF}"/>
              </a:ext>
            </a:extLst>
          </p:cNvPr>
          <p:cNvSpPr/>
          <p:nvPr/>
        </p:nvSpPr>
        <p:spPr>
          <a:xfrm>
            <a:off x="5357828" y="3789189"/>
            <a:ext cx="391567" cy="433467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22A3892-F4AD-5546-3BAC-37F76F5408A6}"/>
              </a:ext>
            </a:extLst>
          </p:cNvPr>
          <p:cNvCxnSpPr>
            <a:cxnSpLocks/>
          </p:cNvCxnSpPr>
          <p:nvPr/>
        </p:nvCxnSpPr>
        <p:spPr>
          <a:xfrm>
            <a:off x="3967752" y="4191629"/>
            <a:ext cx="29187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: 棱台 84">
            <a:extLst>
              <a:ext uri="{FF2B5EF4-FFF2-40B4-BE49-F238E27FC236}">
                <a16:creationId xmlns:a16="http://schemas.microsoft.com/office/drawing/2014/main" id="{0771F3B1-683F-8EA7-888B-8CC183FFC5F3}"/>
              </a:ext>
            </a:extLst>
          </p:cNvPr>
          <p:cNvSpPr/>
          <p:nvPr/>
        </p:nvSpPr>
        <p:spPr>
          <a:xfrm>
            <a:off x="5616780" y="3382460"/>
            <a:ext cx="338706" cy="1416193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FF370C4-C540-6926-3371-1779C9B06544}"/>
              </a:ext>
            </a:extLst>
          </p:cNvPr>
          <p:cNvSpPr txBox="1"/>
          <p:nvPr/>
        </p:nvSpPr>
        <p:spPr>
          <a:xfrm>
            <a:off x="4139787" y="6550223"/>
            <a:ext cx="190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Main Network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44D9969-2227-E822-4AAF-0B136951BB05}"/>
              </a:ext>
            </a:extLst>
          </p:cNvPr>
          <p:cNvSpPr txBox="1"/>
          <p:nvPr/>
        </p:nvSpPr>
        <p:spPr>
          <a:xfrm>
            <a:off x="4282965" y="4731420"/>
            <a:ext cx="1887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CN" altLang="en-US" sz="14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6DB1708-2A95-8C2D-66BE-EDFF36164666}"/>
              </a:ext>
            </a:extLst>
          </p:cNvPr>
          <p:cNvCxnSpPr>
            <a:cxnSpLocks/>
          </p:cNvCxnSpPr>
          <p:nvPr/>
        </p:nvCxnSpPr>
        <p:spPr>
          <a:xfrm>
            <a:off x="7339406" y="4950919"/>
            <a:ext cx="5253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5D793E7-2330-EB06-AF97-1CE6C671CACE}"/>
                  </a:ext>
                </a:extLst>
              </p:cNvPr>
              <p:cNvSpPr txBox="1"/>
              <p:nvPr/>
            </p:nvSpPr>
            <p:spPr>
              <a:xfrm>
                <a:off x="5786264" y="5065514"/>
                <a:ext cx="2939334" cy="28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𝑚𝑎𝑖𝑛</m:t>
                          </m:r>
                        </m:sub>
                      </m:sSub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𝑎𝑠𝑠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5D793E7-2330-EB06-AF97-1CE6C671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4" y="5065514"/>
                <a:ext cx="2939334" cy="28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: 棱台 110">
            <a:extLst>
              <a:ext uri="{FF2B5EF4-FFF2-40B4-BE49-F238E27FC236}">
                <a16:creationId xmlns:a16="http://schemas.microsoft.com/office/drawing/2014/main" id="{B8ADE6AF-3D39-9AF3-ABF3-912F6ACFDE4F}"/>
              </a:ext>
            </a:extLst>
          </p:cNvPr>
          <p:cNvSpPr/>
          <p:nvPr/>
        </p:nvSpPr>
        <p:spPr>
          <a:xfrm>
            <a:off x="8206858" y="3862805"/>
            <a:ext cx="338706" cy="1416193"/>
          </a:xfrm>
          <a:prstGeom prst="bevel">
            <a:avLst>
              <a:gd name="adj" fmla="val 6111"/>
            </a:avLst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: 棱台 109">
            <a:extLst>
              <a:ext uri="{FF2B5EF4-FFF2-40B4-BE49-F238E27FC236}">
                <a16:creationId xmlns:a16="http://schemas.microsoft.com/office/drawing/2014/main" id="{8C8B84FB-D596-AE12-713D-34A8AA5E438B}"/>
              </a:ext>
            </a:extLst>
          </p:cNvPr>
          <p:cNvSpPr/>
          <p:nvPr/>
        </p:nvSpPr>
        <p:spPr>
          <a:xfrm>
            <a:off x="8203823" y="4611938"/>
            <a:ext cx="338706" cy="1416193"/>
          </a:xfrm>
          <a:prstGeom prst="bevel">
            <a:avLst>
              <a:gd name="adj" fmla="val 6111"/>
            </a:avLst>
          </a:prstGeom>
          <a:solidFill>
            <a:srgbClr val="A5A5A5">
              <a:lumMod val="40000"/>
              <a:lumOff val="60000"/>
            </a:srgbClr>
          </a:solidFill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  <a:scene3d>
            <a:camera prst="isometricOffAxis1Right">
              <a:rot lat="600000" lon="174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2ED47C92-77CE-BEA3-A3DB-A54957A720F9}"/>
              </a:ext>
            </a:extLst>
          </p:cNvPr>
          <p:cNvCxnSpPr>
            <a:cxnSpLocks/>
          </p:cNvCxnSpPr>
          <p:nvPr/>
        </p:nvCxnSpPr>
        <p:spPr>
          <a:xfrm>
            <a:off x="5966279" y="4171026"/>
            <a:ext cx="1174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EB46F9D6-8484-6C08-F6D7-A3F2972DA3BE}"/>
              </a:ext>
            </a:extLst>
          </p:cNvPr>
          <p:cNvCxnSpPr>
            <a:cxnSpLocks/>
          </p:cNvCxnSpPr>
          <p:nvPr/>
        </p:nvCxnSpPr>
        <p:spPr>
          <a:xfrm>
            <a:off x="5966279" y="5830796"/>
            <a:ext cx="1174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>
            <a:extLst>
              <a:ext uri="{FF2B5EF4-FFF2-40B4-BE49-F238E27FC236}">
                <a16:creationId xmlns:a16="http://schemas.microsoft.com/office/drawing/2014/main" id="{C3C8F802-34F3-E851-DD74-3438CA4EE073}"/>
              </a:ext>
            </a:extLst>
          </p:cNvPr>
          <p:cNvSpPr/>
          <p:nvPr/>
        </p:nvSpPr>
        <p:spPr>
          <a:xfrm>
            <a:off x="6984548" y="4838471"/>
            <a:ext cx="266700" cy="24978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486663B3-1D8D-645B-0C6D-15FD04590FF0}"/>
              </a:ext>
            </a:extLst>
          </p:cNvPr>
          <p:cNvCxnSpPr>
            <a:cxnSpLocks/>
          </p:cNvCxnSpPr>
          <p:nvPr/>
        </p:nvCxnSpPr>
        <p:spPr>
          <a:xfrm>
            <a:off x="7136981" y="4167889"/>
            <a:ext cx="0" cy="32900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170F69C-6CEE-FFE3-CEFC-56E8CCC3C76F}"/>
              </a:ext>
            </a:extLst>
          </p:cNvPr>
          <p:cNvCxnSpPr>
            <a:cxnSpLocks/>
          </p:cNvCxnSpPr>
          <p:nvPr/>
        </p:nvCxnSpPr>
        <p:spPr>
          <a:xfrm flipV="1">
            <a:off x="7136981" y="5505249"/>
            <a:ext cx="0" cy="33588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3BF488A5-5A21-82D4-2B84-09F82121A8D2}"/>
              </a:ext>
            </a:extLst>
          </p:cNvPr>
          <p:cNvCxnSpPr>
            <a:cxnSpLocks/>
          </p:cNvCxnSpPr>
          <p:nvPr/>
        </p:nvCxnSpPr>
        <p:spPr>
          <a:xfrm>
            <a:off x="8666556" y="4959356"/>
            <a:ext cx="5253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96A3142-F5E1-7F71-3340-E95681C5E961}"/>
              </a:ext>
            </a:extLst>
          </p:cNvPr>
          <p:cNvSpPr txBox="1"/>
          <p:nvPr/>
        </p:nvSpPr>
        <p:spPr>
          <a:xfrm>
            <a:off x="8542529" y="4656294"/>
            <a:ext cx="103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C3A6179-D544-BBF5-9A27-090E5764F228}"/>
              </a:ext>
            </a:extLst>
          </p:cNvPr>
          <p:cNvSpPr txBox="1"/>
          <p:nvPr/>
        </p:nvSpPr>
        <p:spPr>
          <a:xfrm>
            <a:off x="1867087" y="1267881"/>
            <a:ext cx="26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US" altLang="zh-CN" b="1" i="0">
              <a:solidFill>
                <a:srgbClr val="22222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6B04891-AA05-CA04-72A2-9B390C91E236}"/>
              </a:ext>
            </a:extLst>
          </p:cNvPr>
          <p:cNvSpPr txBox="1"/>
          <p:nvPr/>
        </p:nvSpPr>
        <p:spPr>
          <a:xfrm>
            <a:off x="1873941" y="317145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altLang="zh-CN" b="1" i="0">
              <a:solidFill>
                <a:srgbClr val="22222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07BAC9-6D6A-2DE3-0484-9C4E6D52052E}"/>
              </a:ext>
            </a:extLst>
          </p:cNvPr>
          <p:cNvSpPr txBox="1"/>
          <p:nvPr/>
        </p:nvSpPr>
        <p:spPr>
          <a:xfrm>
            <a:off x="1869138" y="929776"/>
            <a:ext cx="966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52739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Classfication Framework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8DE059-C5C2-26B3-04E1-0FF1633A1D7B}"/>
              </a:ext>
            </a:extLst>
          </p:cNvPr>
          <p:cNvSpPr txBox="1"/>
          <p:nvPr/>
        </p:nvSpPr>
        <p:spPr>
          <a:xfrm>
            <a:off x="7254066" y="1857925"/>
            <a:ext cx="93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514476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995</Words>
  <Application>Microsoft Office PowerPoint</Application>
  <PresentationFormat>宽屏</PresentationFormat>
  <Paragraphs>272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Roboto Slab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冠添 黄</dc:creator>
  <cp:lastModifiedBy>冠添 黄</cp:lastModifiedBy>
  <cp:revision>25</cp:revision>
  <dcterms:created xsi:type="dcterms:W3CDTF">2025-09-03T08:44:32Z</dcterms:created>
  <dcterms:modified xsi:type="dcterms:W3CDTF">2025-09-18T11:37:39Z</dcterms:modified>
</cp:coreProperties>
</file>